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51"/>
  </p:notesMasterIdLst>
  <p:sldIdLst>
    <p:sldId id="256" r:id="rId2"/>
    <p:sldId id="259" r:id="rId3"/>
    <p:sldId id="333" r:id="rId4"/>
    <p:sldId id="263" r:id="rId5"/>
    <p:sldId id="291" r:id="rId6"/>
    <p:sldId id="292" r:id="rId7"/>
    <p:sldId id="293" r:id="rId8"/>
    <p:sldId id="299" r:id="rId9"/>
    <p:sldId id="329" r:id="rId10"/>
    <p:sldId id="301" r:id="rId11"/>
    <p:sldId id="302" r:id="rId12"/>
    <p:sldId id="303" r:id="rId13"/>
    <p:sldId id="304" r:id="rId14"/>
    <p:sldId id="305" r:id="rId15"/>
    <p:sldId id="335" r:id="rId16"/>
    <p:sldId id="336" r:id="rId17"/>
    <p:sldId id="306" r:id="rId18"/>
    <p:sldId id="294" r:id="rId19"/>
    <p:sldId id="277" r:id="rId20"/>
    <p:sldId id="309" r:id="rId21"/>
    <p:sldId id="310" r:id="rId22"/>
    <p:sldId id="308" r:id="rId23"/>
    <p:sldId id="339" r:id="rId24"/>
    <p:sldId id="340" r:id="rId25"/>
    <p:sldId id="341" r:id="rId26"/>
    <p:sldId id="326" r:id="rId27"/>
    <p:sldId id="327" r:id="rId28"/>
    <p:sldId id="347" r:id="rId29"/>
    <p:sldId id="331" r:id="rId30"/>
    <p:sldId id="332" r:id="rId31"/>
    <p:sldId id="348" r:id="rId32"/>
    <p:sldId id="320" r:id="rId33"/>
    <p:sldId id="338" r:id="rId34"/>
    <p:sldId id="346" r:id="rId35"/>
    <p:sldId id="321" r:id="rId36"/>
    <p:sldId id="337" r:id="rId37"/>
    <p:sldId id="342" r:id="rId38"/>
    <p:sldId id="345" r:id="rId39"/>
    <p:sldId id="343" r:id="rId40"/>
    <p:sldId id="344" r:id="rId41"/>
    <p:sldId id="316" r:id="rId42"/>
    <p:sldId id="330" r:id="rId43"/>
    <p:sldId id="349" r:id="rId44"/>
    <p:sldId id="317" r:id="rId45"/>
    <p:sldId id="334" r:id="rId46"/>
    <p:sldId id="350" r:id="rId47"/>
    <p:sldId id="324" r:id="rId48"/>
    <p:sldId id="325" r:id="rId49"/>
    <p:sldId id="314" r:id="rId50"/>
  </p:sldIdLst>
  <p:sldSz cx="9144000" cy="5143500" type="screen16x9"/>
  <p:notesSz cx="6858000" cy="9144000"/>
  <p:embeddedFontLst>
    <p:embeddedFont>
      <p:font typeface="Encode Sans Medium" panose="020B0604020202020204" charset="0"/>
      <p:regular r:id="rId52"/>
      <p:bold r:id="rId53"/>
    </p:embeddedFont>
    <p:embeddedFont>
      <p:font typeface="Fredoka One" panose="02000000000000000000" pitchFamily="2" charset="0"/>
      <p:regular r:id="rId54"/>
    </p:embeddedFont>
    <p:embeddedFont>
      <p:font typeface="Press Start 2P" panose="020B0604020202020204" charset="0"/>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858B57-AA8D-4EE3-9B14-4CF3DC4E5EC5}" v="4" dt="2025-02-18T11:51:40.457"/>
  </p1510:revLst>
</p1510:revInfo>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30" autoAdjust="0"/>
    <p:restoredTop sz="90878" autoAdjust="0"/>
  </p:normalViewPr>
  <p:slideViewPr>
    <p:cSldViewPr snapToGrid="0">
      <p:cViewPr varScale="1">
        <p:scale>
          <a:sx n="99" d="100"/>
          <a:sy n="99" d="100"/>
        </p:scale>
        <p:origin x="74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(maybe) Each take turn: </a:t>
            </a:r>
            <a:r>
              <a:rPr lang="nb-NO" altLang="zh-CN" b="0" i="0" dirty="0">
                <a:effectLst/>
                <a:latin typeface="Calibri" panose="020F0502020204030204" pitchFamily="34" charset="0"/>
                <a:ea typeface="Calibri" panose="020F0502020204030204" pitchFamily="34" charset="0"/>
                <a:cs typeface="Calibri" panose="020F0502020204030204" pitchFamily="34" charset="0"/>
              </a:rPr>
              <a:t>Liz -&gt; Bidhan -&gt; Mark -&gt; Alex -&gt; Hengyi -&gt; Todd -&gt; Shan -&gt; Alex ends</a:t>
            </a:r>
            <a:endParaRP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81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C300AA31-5DFE-63BB-7D4E-1FA170FCB03E}"/>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219D943D-1A4E-1077-6922-6C8B157D3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F8AE644-DC61-CE41-B954-98C7EABCD0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5671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706E06D-3AA1-A906-3ED6-3DC9EC03A56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F398D0D-062D-59B4-51AE-3015BF20D3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19FC38C-C07E-F0A6-5DC9-9D807CA050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461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96922A-690C-21ED-789A-C4B30796048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CED7CC6-63E5-D5B8-E1D7-10CA50C467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13962C8-5B91-F197-F6BB-4B5DC39227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696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A21B06FB-714A-DB27-21D2-742BBF6A2774}"/>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F6B7365-1E45-76D5-84F2-9E9F01DE0E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7F414F74-B709-0C9B-17B7-F73381E7CD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0793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612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C48F670-45CE-8F4F-A7C1-9814A15452C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EE4B8A8-12C4-9E4E-C50A-C26050EF60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CC1261C-1EB7-2224-AEBA-B354C63BF1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989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3237CF-510E-89D7-256E-BAE0FC8EDE7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CAABBAE-D0D2-0BCE-9AB7-84834658F6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47CE9B58-B297-13D6-A6E8-6556367527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16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DAD75C1-05B5-8E46-F0F1-45DB5C02C0C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E911953-3099-6AC7-554A-3CEFAC2A17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D7D5577-E062-484F-E24C-14DA96E0F2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0710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159B2A4-B21C-7FB6-EE20-9FEB7C09EFA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AD97871-161D-C4E6-65B1-8933A6CF8B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F2496A87-F1BC-8051-B85D-F541611C36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8731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i="0" u="none" strike="noStrike" cap="none" dirty="0">
                <a:solidFill>
                  <a:schemeClr val="dk1"/>
                </a:solidFill>
                <a:latin typeface="Encode Sans Medium"/>
                <a:sym typeface="Encode Sans Medium"/>
              </a:rPr>
              <a:t>each of us to introduce ourselves</a:t>
            </a:r>
            <a:endParaRPr sz="3600" b="1" i="0" u="none" strike="noStrike" cap="none" dirty="0">
              <a:solidFill>
                <a:schemeClr val="dk1"/>
              </a:solidFill>
              <a:latin typeface="Encode Sans Medium"/>
              <a:sym typeface="Encode Sans Medium"/>
            </a:endParaRPr>
          </a:p>
        </p:txBody>
      </p:sp>
    </p:spTree>
    <p:extLst>
      <p:ext uri="{BB962C8B-B14F-4D97-AF65-F5344CB8AC3E}">
        <p14:creationId xmlns:p14="http://schemas.microsoft.com/office/powerpoint/2010/main" val="175817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Todd / 2+ Alex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150000"/>
              </a:lnSpc>
              <a:buNone/>
            </a:pPr>
            <a:r>
              <a:rPr lang="en" sz="1200" dirty="0">
                <a:latin typeface="Press Start 2P"/>
              </a:rPr>
              <a:t>Dialogue:</a:t>
            </a:r>
          </a:p>
          <a:p>
            <a:pPr marL="171450" indent="-171450">
              <a:lnSpc>
                <a:spcPct val="150000"/>
              </a:lnSpc>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3: Prologue to Game</a:t>
            </a:r>
            <a:endParaRPr sz="2000" dirty="0">
              <a:solidFill>
                <a:srgbClr val="0070C0"/>
              </a:solidFill>
            </a:endParaRPr>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
        <p:nvSpPr>
          <p:cNvPr id="3" name="TextBox 2">
            <a:extLst>
              <a:ext uri="{FF2B5EF4-FFF2-40B4-BE49-F238E27FC236}">
                <a16:creationId xmlns:a16="http://schemas.microsoft.com/office/drawing/2014/main" id="{A5E763FD-FAA3-E788-BA14-6E353D4F4E7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7775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39792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4: Play Tutorial Scene</a:t>
            </a:r>
            <a:endParaRPr sz="2000" dirty="0">
              <a:solidFill>
                <a:srgbClr val="0070C0"/>
              </a:solidFill>
            </a:endParaRPr>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026" name="Picture 2" descr="Thumbnail Image A woman in a red cloak encountering a very big brown wolf in the forest who is non-aggressive and just looks at her while she holds onto a walking stick nearby a forest cottage with a broken door. The woman should appear less obviously mad, and the scene should look more like a tense showdown between the girl and the wolf.">
            <a:extLst>
              <a:ext uri="{FF2B5EF4-FFF2-40B4-BE49-F238E27FC236}">
                <a16:creationId xmlns:a16="http://schemas.microsoft.com/office/drawing/2014/main" id="{5F0B2BC8-42E0-3C25-2D58-17DE84393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40681"/>
            <a:ext cx="3407471" cy="3407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15FDC7-3D99-A901-9B82-B4879BBB7291}"/>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3056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5: Enter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
        <p:nvSpPr>
          <p:cNvPr id="3" name="TextBox 2">
            <a:extLst>
              <a:ext uri="{FF2B5EF4-FFF2-40B4-BE49-F238E27FC236}">
                <a16:creationId xmlns:a16="http://schemas.microsoft.com/office/drawing/2014/main" id="{E4CEE7C4-88BE-A652-573F-9585297AB82A}"/>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82697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1872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6: Explore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
        <p:nvSpPr>
          <p:cNvPr id="3" name="TextBox 2">
            <a:extLst>
              <a:ext uri="{FF2B5EF4-FFF2-40B4-BE49-F238E27FC236}">
                <a16:creationId xmlns:a16="http://schemas.microsoft.com/office/drawing/2014/main" id="{4A73CA93-0098-61BF-B189-57B7B1688BF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14635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7: Enter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
        <p:nvSpPr>
          <p:cNvPr id="3" name="TextBox 2">
            <a:extLst>
              <a:ext uri="{FF2B5EF4-FFF2-40B4-BE49-F238E27FC236}">
                <a16:creationId xmlns:a16="http://schemas.microsoft.com/office/drawing/2014/main" id="{02BF8891-CFC9-B29E-4021-2D3961FAF41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5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If Red fights him, the Wizard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8: Explore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
        <p:nvSpPr>
          <p:cNvPr id="3" name="TextBox 2">
            <a:extLst>
              <a:ext uri="{FF2B5EF4-FFF2-40B4-BE49-F238E27FC236}">
                <a16:creationId xmlns:a16="http://schemas.microsoft.com/office/drawing/2014/main" id="{C85CD9A5-F045-0A4D-B3B9-3D1FADFC1CE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6581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9: The Final Area</a:t>
            </a:r>
            <a:endParaRPr sz="2000" dirty="0">
              <a:solidFill>
                <a:srgbClr val="0070C0"/>
              </a:solidFill>
            </a:endParaRPr>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2050" name="Picture 2" descr="Thumbnail Image Create an image where we can only see the back of a person silhouetted so they look completely black. They should be in a forest but their back makes up 80% of the image so we can only see the forest over their shoulder as if we're standing behind them looking over their shoulder. We can also see a girl in a red cloak on the right side of the image looking at the silhouetted figure as if we're looking over their right shoulder. The sky is dark green">
            <a:extLst>
              <a:ext uri="{FF2B5EF4-FFF2-40B4-BE49-F238E27FC236}">
                <a16:creationId xmlns:a16="http://schemas.microsoft.com/office/drawing/2014/main" id="{97B301F6-8F46-0563-FE7C-37683C509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054022"/>
            <a:ext cx="3485104" cy="34851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739F34-0A1B-291B-DEED-107188850332}"/>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4483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10: Victory Screens</a:t>
            </a:r>
            <a:endParaRPr sz="2000" dirty="0">
              <a:solidFill>
                <a:srgbClr val="0070C0"/>
              </a:solidFill>
            </a:endParaRPr>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076" name="Picture 4" descr="Thumbnail Image Create a victory screen for a 3d video game with a woman in a red cloak walking down a pathway in a forest towards a cottage a little ways off while text credits overlay the screen rolling down as if it's the final screen in a video game">
            <a:extLst>
              <a:ext uri="{FF2B5EF4-FFF2-40B4-BE49-F238E27FC236}">
                <a16:creationId xmlns:a16="http://schemas.microsoft.com/office/drawing/2014/main" id="{8A091C0B-7835-5A70-6BF1-47C00172F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6" y="1117121"/>
            <a:ext cx="3394377" cy="33943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2CF2B7-3CE8-720F-963A-56994137527A}"/>
              </a:ext>
            </a:extLst>
          </p:cNvPr>
          <p:cNvSpPr txBox="1"/>
          <p:nvPr/>
        </p:nvSpPr>
        <p:spPr>
          <a:xfrm>
            <a:off x="5611091"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09975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3949562"/>
            <a:ext cx="5492702"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 / Data Flow Diagram / Global Use Case </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45FB6800-05A8-29EB-21E7-79F707F3F27E}"/>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38816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444057" y="552821"/>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CONTEXT</a:t>
            </a:r>
            <a:r>
              <a:rPr lang="zh-CN" altLang="en-US" dirty="0">
                <a:solidFill>
                  <a:srgbClr val="0070C0"/>
                </a:solidFill>
              </a:rPr>
              <a:t> </a:t>
            </a:r>
            <a:r>
              <a:rPr lang="en-US" altLang="zh-CN" dirty="0">
                <a:solidFill>
                  <a:srgbClr val="0070C0"/>
                </a:solidFill>
              </a:rPr>
              <a:t>DIAGRAM</a:t>
            </a:r>
            <a:endParaRPr dirty="0">
              <a:solidFill>
                <a:srgbClr val="0070C0"/>
              </a:solidFill>
            </a:endParaRPr>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943344" y="1636192"/>
            <a:ext cx="6045118" cy="2427092"/>
          </a:xfrm>
          <a:prstGeom prst="rect">
            <a:avLst/>
          </a:prstGeom>
        </p:spPr>
      </p:pic>
      <p:sp>
        <p:nvSpPr>
          <p:cNvPr id="3" name="TextBox 2">
            <a:extLst>
              <a:ext uri="{FF2B5EF4-FFF2-40B4-BE49-F238E27FC236}">
                <a16:creationId xmlns:a16="http://schemas.microsoft.com/office/drawing/2014/main" id="{7B6D7151-2FEF-09B9-6D3D-D73D137FE25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99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About Us</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F8CDC35E-0E97-07C1-1587-BE84525C8A24}"/>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723532" y="1023364"/>
            <a:ext cx="5991085" cy="3484177"/>
          </a:xfrm>
          <a:prstGeom prst="rect">
            <a:avLst/>
          </a:prstGeom>
        </p:spPr>
      </p:pic>
      <p:sp>
        <p:nvSpPr>
          <p:cNvPr id="6" name="Google Shape;2785;p51">
            <a:extLst>
              <a:ext uri="{FF2B5EF4-FFF2-40B4-BE49-F238E27FC236}">
                <a16:creationId xmlns:a16="http://schemas.microsoft.com/office/drawing/2014/main" id="{1780AE01-E924-0163-6FD7-663A01D6C471}"/>
              </a:ext>
            </a:extLst>
          </p:cNvPr>
          <p:cNvSpPr txBox="1">
            <a:spLocks/>
          </p:cNvSpPr>
          <p:nvPr/>
        </p:nvSpPr>
        <p:spPr>
          <a:xfrm>
            <a:off x="444056" y="552821"/>
            <a:ext cx="6270561"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Data Flow Diagram 0</a:t>
            </a:r>
            <a:endParaRPr lang="en-US" dirty="0">
              <a:solidFill>
                <a:srgbClr val="0070C0"/>
              </a:solidFill>
            </a:endParaRPr>
          </a:p>
        </p:txBody>
      </p:sp>
      <p:sp>
        <p:nvSpPr>
          <p:cNvPr id="3" name="TextBox 2">
            <a:extLst>
              <a:ext uri="{FF2B5EF4-FFF2-40B4-BE49-F238E27FC236}">
                <a16:creationId xmlns:a16="http://schemas.microsoft.com/office/drawing/2014/main" id="{A3961ACF-3310-A0BE-1CCA-925B0F2896DC}"/>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9351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rcRect r="13860"/>
          <a:stretch/>
        </p:blipFill>
        <p:spPr>
          <a:xfrm>
            <a:off x="3057604" y="509592"/>
            <a:ext cx="3469758" cy="4228663"/>
          </a:xfrm>
          <a:prstGeom prst="rect">
            <a:avLst/>
          </a:prstGeom>
        </p:spPr>
      </p:pic>
      <p:sp>
        <p:nvSpPr>
          <p:cNvPr id="3" name="Google Shape;2785;p51">
            <a:extLst>
              <a:ext uri="{FF2B5EF4-FFF2-40B4-BE49-F238E27FC236}">
                <a16:creationId xmlns:a16="http://schemas.microsoft.com/office/drawing/2014/main" id="{79FB4A56-3B4D-C479-8C2E-FFAE49F635B5}"/>
              </a:ext>
            </a:extLst>
          </p:cNvPr>
          <p:cNvSpPr txBox="1">
            <a:spLocks/>
          </p:cNvSpPr>
          <p:nvPr/>
        </p:nvSpPr>
        <p:spPr>
          <a:xfrm>
            <a:off x="444057" y="552821"/>
            <a:ext cx="489660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GLOBAL</a:t>
            </a:r>
            <a:r>
              <a:rPr lang="zh-CN" altLang="en-US" dirty="0">
                <a:solidFill>
                  <a:srgbClr val="0070C0"/>
                </a:solidFill>
              </a:rPr>
              <a:t> </a:t>
            </a:r>
            <a:endParaRPr lang="en-US" altLang="zh-CN" dirty="0">
              <a:solidFill>
                <a:srgbClr val="0070C0"/>
              </a:solidFill>
            </a:endParaRPr>
          </a:p>
          <a:p>
            <a:r>
              <a:rPr lang="en-US" altLang="zh-CN" dirty="0">
                <a:solidFill>
                  <a:srgbClr val="0070C0"/>
                </a:solidFill>
              </a:rPr>
              <a:t>USE</a:t>
            </a:r>
            <a:r>
              <a:rPr lang="zh-CN" altLang="en-US" dirty="0">
                <a:solidFill>
                  <a:srgbClr val="0070C0"/>
                </a:solidFill>
              </a:rPr>
              <a:t> </a:t>
            </a:r>
            <a:r>
              <a:rPr lang="en-US" altLang="zh-CN" dirty="0">
                <a:solidFill>
                  <a:srgbClr val="0070C0"/>
                </a:solidFill>
              </a:rPr>
              <a:t>CASE</a:t>
            </a:r>
            <a:endParaRPr lang="en-US" dirty="0">
              <a:solidFill>
                <a:srgbClr val="0070C0"/>
              </a:solidFill>
            </a:endParaRPr>
          </a:p>
        </p:txBody>
      </p:sp>
      <p:sp>
        <p:nvSpPr>
          <p:cNvPr id="4" name="TextBox 3">
            <a:extLst>
              <a:ext uri="{FF2B5EF4-FFF2-40B4-BE49-F238E27FC236}">
                <a16:creationId xmlns:a16="http://schemas.microsoft.com/office/drawing/2014/main" id="{5F151DD8-B9F8-A7CD-AED5-99986370A9AB}"/>
              </a:ext>
            </a:extLst>
          </p:cNvPr>
          <p:cNvSpPr txBox="1"/>
          <p:nvPr/>
        </p:nvSpPr>
        <p:spPr>
          <a:xfrm>
            <a:off x="871944" y="1673037"/>
            <a:ext cx="2037369" cy="2634760"/>
          </a:xfrm>
          <a:prstGeom prst="rect">
            <a:avLst/>
          </a:prstGeom>
          <a:noFill/>
        </p:spPr>
        <p:txBody>
          <a:bodyPr wrap="square" rtlCol="0">
            <a:spAutoFit/>
          </a:bodyPr>
          <a:lstStyle/>
          <a:p>
            <a:pPr>
              <a:lnSpc>
                <a:spcPct val="150000"/>
              </a:lnSpc>
            </a:pPr>
            <a:r>
              <a:rPr lang="en-US" b="1" dirty="0">
                <a:solidFill>
                  <a:schemeClr val="hlink"/>
                </a:solidFill>
                <a:uFill>
                  <a:noFill/>
                </a:uFill>
                <a:latin typeface="Encode Sans Medium"/>
                <a:sym typeface="Encode Sans Medium"/>
              </a:rPr>
              <a:t>Speaking:</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Liz</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Bidhan</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Mark</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Alex</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Hengyi</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Todd</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Shan</a:t>
            </a:r>
          </a:p>
        </p:txBody>
      </p:sp>
    </p:spTree>
    <p:extLst>
      <p:ext uri="{BB962C8B-B14F-4D97-AF65-F5344CB8AC3E}">
        <p14:creationId xmlns:p14="http://schemas.microsoft.com/office/powerpoint/2010/main" val="408323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63E03FA6-A0BA-EF6E-1922-4342792596C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74704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a:t>
            </a:r>
            <a:r>
              <a:rPr lang="en-US" altLang="zh-CN" sz="2000" dirty="0"/>
              <a:t>– Menus/UI </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3710A490-0DA5-339B-D3FF-0C2A70D9559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pic>
        <p:nvPicPr>
          <p:cNvPr id="9" name="Picture 8" descr="A diagram of a game&#10;&#10;AI-generated content may be incorrect.">
            <a:extLst>
              <a:ext uri="{FF2B5EF4-FFF2-40B4-BE49-F238E27FC236}">
                <a16:creationId xmlns:a16="http://schemas.microsoft.com/office/drawing/2014/main" id="{06BAA4C0-E9D0-60EA-0192-D09025A25F47}"/>
              </a:ext>
            </a:extLst>
          </p:cNvPr>
          <p:cNvPicPr>
            <a:picLocks noChangeAspect="1"/>
          </p:cNvPicPr>
          <p:nvPr/>
        </p:nvPicPr>
        <p:blipFill>
          <a:blip r:embed="rId5"/>
          <a:stretch>
            <a:fillRect/>
          </a:stretch>
        </p:blipFill>
        <p:spPr>
          <a:xfrm>
            <a:off x="1392452" y="1033365"/>
            <a:ext cx="3719311" cy="3605503"/>
          </a:xfrm>
          <a:prstGeom prst="rect">
            <a:avLst/>
          </a:prstGeom>
        </p:spPr>
      </p:pic>
    </p:spTree>
    <p:extLst>
      <p:ext uri="{BB962C8B-B14F-4D97-AF65-F5344CB8AC3E}">
        <p14:creationId xmlns:p14="http://schemas.microsoft.com/office/powerpoint/2010/main" val="300713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515871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 </a:t>
            </a: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breaking red game&#10;&#10;AI-generated content may be incorrect.">
            <a:extLst>
              <a:ext uri="{FF2B5EF4-FFF2-40B4-BE49-F238E27FC236}">
                <a16:creationId xmlns:a16="http://schemas.microsoft.com/office/drawing/2014/main" id="{EEBCA061-B9C0-AFB0-4758-13DC5C3F043F}"/>
              </a:ext>
            </a:extLst>
          </p:cNvPr>
          <p:cNvPicPr>
            <a:picLocks noChangeAspect="1"/>
          </p:cNvPicPr>
          <p:nvPr/>
        </p:nvPicPr>
        <p:blipFill>
          <a:blip r:embed="rId5"/>
          <a:stretch>
            <a:fillRect/>
          </a:stretch>
        </p:blipFill>
        <p:spPr>
          <a:xfrm>
            <a:off x="905848" y="1117928"/>
            <a:ext cx="6158203" cy="3249766"/>
          </a:xfrm>
          <a:prstGeom prst="rect">
            <a:avLst/>
          </a:prstGeom>
        </p:spPr>
      </p:pic>
      <p:sp>
        <p:nvSpPr>
          <p:cNvPr id="5" name="TextBox 4">
            <a:extLst>
              <a:ext uri="{FF2B5EF4-FFF2-40B4-BE49-F238E27FC236}">
                <a16:creationId xmlns:a16="http://schemas.microsoft.com/office/drawing/2014/main" id="{6011617F-E1DB-B5D4-36EE-E2CAAE0168FB}"/>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137910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BD073B-8534-BF4D-28D6-73676B3197D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CF27397-8440-65F9-755E-03CB09CAA98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CEBA36B-B73A-5AE6-DD23-1529BF28C96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6EDFCFE-D5A4-D29E-08A9-B3A84347D74D}"/>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73D66DC-C4D7-2478-C665-0EC2473CD79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AAE5B90D-ABD4-32E7-115A-866B13A52C3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1227995-6821-33A7-4B81-796D7D901C8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2EB610-97F4-A6FA-FEDC-9E3C34A6F56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CC9F542-0CA1-4590-57C0-47C1D917DD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D9E3133-4B69-4F3F-00D1-E32970D75A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12621CC-7BF4-83EB-66D4-701802F8F14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8A98B54-5B02-890A-1C16-FC67E23B287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D985018-F1F1-1CC9-17F4-D494BD40A63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065D4AF-EEDF-F9CA-F459-73F7733899A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8C719DB-433E-6754-D696-7DA886982D9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62E455E-F1AB-405A-4DF9-F5193D536F7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A0A777B-91CD-B302-5EA3-AF5067C5FAE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6FD43FB-0DCF-EA33-D0B5-CEB44DBA714F}"/>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FF02CFF-8573-3417-5FB6-C4624537FEC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6CDBF8F-A89D-478A-4402-0FF9421F28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A9A6A955-EEC9-9133-4764-A749155F165D}"/>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5C0B43A-18F1-751F-80E6-EA349574B7A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543BEEE-E2D9-67E7-CDF4-7323392180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D160BB9-29FE-2BAA-D557-74B7067DFFAD}"/>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AC44ED39-617A-274A-3E37-3A9DE453BF1A}"/>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p>
          <a:p>
            <a:r>
              <a:rPr lang="en-US" sz="2800" dirty="0"/>
              <a:t>Priority: 2</a:t>
            </a:r>
          </a:p>
          <a:p>
            <a:endParaRPr lang="en-US" sz="2800" dirty="0"/>
          </a:p>
          <a:p>
            <a:r>
              <a:rPr lang="en-US" sz="1600" dirty="0"/>
              <a:t>Game menus and UI are essential for a video game because they provide players with a clear and intuitive way to navigate the game’s features, settings, and progress. Menus like the main menu, pause menu, and game over screen help players control their gameplay, adjust preferences, and receive feedback on their performance. </a:t>
            </a:r>
          </a:p>
        </p:txBody>
      </p:sp>
      <p:sp>
        <p:nvSpPr>
          <p:cNvPr id="6" name="Google Shape;2785;p51">
            <a:extLst>
              <a:ext uri="{FF2B5EF4-FFF2-40B4-BE49-F238E27FC236}">
                <a16:creationId xmlns:a16="http://schemas.microsoft.com/office/drawing/2014/main" id="{270AAB6A-B141-82AE-B4DB-012CC228F901}"/>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TL6:Liz </a:t>
            </a:r>
            <a:r>
              <a:rPr lang="en-US" altLang="zh-CN" sz="1800" dirty="0"/>
              <a:t>– Menus/UI Overview</a:t>
            </a:r>
            <a:endParaRPr lang="en-US" altLang="zh-CN" sz="1600" dirty="0"/>
          </a:p>
        </p:txBody>
      </p:sp>
      <p:sp>
        <p:nvSpPr>
          <p:cNvPr id="3" name="TextBox 2">
            <a:extLst>
              <a:ext uri="{FF2B5EF4-FFF2-40B4-BE49-F238E27FC236}">
                <a16:creationId xmlns:a16="http://schemas.microsoft.com/office/drawing/2014/main" id="{080295BF-E365-85E3-C4AE-B89F02AA7A4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76674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308914" y="477155"/>
            <a:ext cx="7656751"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950" dirty="0">
                <a:solidFill>
                  <a:srgbClr val="0070C0"/>
                </a:solidFill>
              </a:rPr>
              <a:t>TL1:Bidhan</a:t>
            </a:r>
            <a:r>
              <a:rPr lang="zh-CN" altLang="en-US" sz="1950" dirty="0">
                <a:solidFill>
                  <a:srgbClr val="0070C0"/>
                </a:solidFill>
              </a:rPr>
              <a:t> </a:t>
            </a:r>
            <a:r>
              <a:rPr lang="en-US" altLang="zh-CN" sz="1950" dirty="0"/>
              <a:t>–</a:t>
            </a:r>
            <a:r>
              <a:rPr lang="zh-CN" altLang="en-US" sz="1950" dirty="0"/>
              <a:t> </a:t>
            </a:r>
            <a:r>
              <a:rPr lang="en-US" altLang="zh-CN" sz="1950" dirty="0"/>
              <a:t>Game Save System</a:t>
            </a:r>
            <a:endParaRPr sz="195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4D7600B2-B429-6B0C-1768-F565E4E34C19}"/>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pic>
        <p:nvPicPr>
          <p:cNvPr id="6" name="Picture 5" descr="A diagram of a game system">
            <a:extLst>
              <a:ext uri="{FF2B5EF4-FFF2-40B4-BE49-F238E27FC236}">
                <a16:creationId xmlns:a16="http://schemas.microsoft.com/office/drawing/2014/main" id="{14A819FE-D9D2-F422-0A87-DB281EAFDE36}"/>
              </a:ext>
            </a:extLst>
          </p:cNvPr>
          <p:cNvPicPr>
            <a:picLocks noChangeAspect="1"/>
          </p:cNvPicPr>
          <p:nvPr/>
        </p:nvPicPr>
        <p:blipFill>
          <a:blip r:embed="rId5"/>
          <a:stretch>
            <a:fillRect/>
          </a:stretch>
        </p:blipFill>
        <p:spPr>
          <a:xfrm>
            <a:off x="852837" y="1321078"/>
            <a:ext cx="3816035" cy="3291255"/>
          </a:xfrm>
          <a:prstGeom prst="rect">
            <a:avLst/>
          </a:prstGeom>
        </p:spPr>
      </p:pic>
    </p:spTree>
    <p:extLst>
      <p:ext uri="{BB962C8B-B14F-4D97-AF65-F5344CB8AC3E}">
        <p14:creationId xmlns:p14="http://schemas.microsoft.com/office/powerpoint/2010/main" val="66823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49" y="505400"/>
            <a:ext cx="7366255"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 </a:t>
            </a:r>
            <a:r>
              <a:rPr lang="en-US" altLang="zh-CN" sz="2000" dirty="0"/>
              <a:t>- 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00D45842-13EF-A43B-7F88-CB2437AB3E43}"/>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pic>
        <p:nvPicPr>
          <p:cNvPr id="4" name="Picture 3" descr="Final Use Case Diagram.jpg">
            <a:extLst>
              <a:ext uri="{FF2B5EF4-FFF2-40B4-BE49-F238E27FC236}">
                <a16:creationId xmlns:a16="http://schemas.microsoft.com/office/drawing/2014/main" id="{29C02331-C63C-85D0-FEEE-80BD86767DA3}"/>
              </a:ext>
            </a:extLst>
          </p:cNvPr>
          <p:cNvPicPr>
            <a:picLocks noChangeAspect="1"/>
          </p:cNvPicPr>
          <p:nvPr/>
        </p:nvPicPr>
        <p:blipFill>
          <a:blip r:embed="rId5"/>
          <a:stretch>
            <a:fillRect/>
          </a:stretch>
        </p:blipFill>
        <p:spPr>
          <a:xfrm>
            <a:off x="564432" y="1107097"/>
            <a:ext cx="4752214" cy="3505691"/>
          </a:xfrm>
          <a:prstGeom prst="rect">
            <a:avLst/>
          </a:prstGeom>
        </p:spPr>
      </p:pic>
    </p:spTree>
    <p:extLst>
      <p:ext uri="{BB962C8B-B14F-4D97-AF65-F5344CB8AC3E}">
        <p14:creationId xmlns:p14="http://schemas.microsoft.com/office/powerpoint/2010/main" val="392092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07F8462-F2ED-ED91-798E-A793833B3708}"/>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25701FB-81F2-C84A-0C48-7C0E8388B71B}"/>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6B766866-6BE9-EE7E-B036-F637AB636B7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CB00493-6DD5-1A35-9644-8D378BD9014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3784942-E1DA-ECFF-539A-5303236C2F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3D111B-7987-8E98-310F-AEEE172805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04CE484-6976-EE9E-91D7-66CA5B00317B}"/>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8675D9E-8C47-4014-C4EE-EFCF3505E89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8D63D24-BAF4-94D9-0395-15FCB85FC8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44E4076-5DBE-4A37-C3AB-FCD3B44B613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358B2813-A109-1321-533A-EA3E9E9A33B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2CE1E3F-8205-606C-79D0-75962C7B91E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A7A5F6D-FCAA-77C1-FF71-441738B75CEC}"/>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98EBAB3B-553B-47F2-CC0E-9CAC49A79F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DBA7F162-ABFE-C633-9790-FE9EB677D3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78DB06F-13F1-FFDA-4309-5138E0BCCEF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40DBD78-0D00-7AC4-C77A-DCBBE84DD81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E368BEF-67C0-BDB0-EC91-226A0DCD33A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2DA1178-3012-1AFC-78EE-DB3E997F026F}"/>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D13889B3-056D-AF13-63AC-A4C64C0E38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AA671C-54CC-2A9F-CA26-B3F29BDFAAA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65D652E-141B-E685-DBAE-35627D3D099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711B467-FAA7-4F36-448C-0CF580E703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11925DE5-E1D0-4623-12DF-4FBCD5F100D0}"/>
              </a:ext>
            </a:extLst>
          </p:cNvPr>
          <p:cNvSpPr txBox="1">
            <a:spLocks noGrp="1"/>
          </p:cNvSpPr>
          <p:nvPr>
            <p:ph type="title"/>
          </p:nvPr>
        </p:nvSpPr>
        <p:spPr>
          <a:xfrm>
            <a:off x="318908" y="552821"/>
            <a:ext cx="743083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490" dirty="0">
                <a:solidFill>
                  <a:srgbClr val="0070C0"/>
                </a:solidFill>
              </a:rPr>
              <a:t>TL1:Bidhan </a:t>
            </a:r>
            <a:r>
              <a:rPr lang="en-US" altLang="zh-CN" sz="1490" dirty="0"/>
              <a:t>– Game Save System Overview</a:t>
            </a:r>
            <a:endParaRPr sz="1490" dirty="0"/>
          </a:p>
        </p:txBody>
      </p:sp>
      <p:pic>
        <p:nvPicPr>
          <p:cNvPr id="2" name="Picture 1" descr="A green logo on a black background&#10;&#10;AI-generated content may be incorrect.">
            <a:extLst>
              <a:ext uri="{FF2B5EF4-FFF2-40B4-BE49-F238E27FC236}">
                <a16:creationId xmlns:a16="http://schemas.microsoft.com/office/drawing/2014/main" id="{0EBB5C5E-28EC-6517-3551-009D960D148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17E4AF6E-4559-3085-4C06-ADF06C41D91A}"/>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sp>
        <p:nvSpPr>
          <p:cNvPr id="7" name="TextBox 6">
            <a:extLst>
              <a:ext uri="{FF2B5EF4-FFF2-40B4-BE49-F238E27FC236}">
                <a16:creationId xmlns:a16="http://schemas.microsoft.com/office/drawing/2014/main" id="{1DCBAEDD-537C-AD48-748B-8B58F31EBD08}"/>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endParaRPr lang="en-US" dirty="0"/>
          </a:p>
          <a:p>
            <a:r>
              <a:rPr lang="en-US" sz="2800" dirty="0"/>
              <a:t>Priority: 3</a:t>
            </a:r>
          </a:p>
          <a:p>
            <a:endParaRPr lang="en-US" sz="2800" dirty="0"/>
          </a:p>
          <a:p>
            <a:r>
              <a:rPr lang="en-US" sz="1600" dirty="0"/>
              <a:t>Save and load functionalities are crucial for video games, enhancing user experience by allowing players to save progress and resume play at their convenience. These features help players manage different playthroughs, experiment with strategies, and recover from mistakes, improving engagement and satisfaction.</a:t>
            </a:r>
            <a:endParaRPr lang="en-US" dirty="0"/>
          </a:p>
        </p:txBody>
      </p:sp>
    </p:spTree>
    <p:extLst>
      <p:ext uri="{BB962C8B-B14F-4D97-AF65-F5344CB8AC3E}">
        <p14:creationId xmlns:p14="http://schemas.microsoft.com/office/powerpoint/2010/main" val="207148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353885" y="495407"/>
            <a:ext cx="733107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700" dirty="0">
                <a:solidFill>
                  <a:srgbClr val="0070C0"/>
                </a:solidFill>
              </a:rPr>
              <a:t>TL3:Mark</a:t>
            </a:r>
            <a:r>
              <a:rPr lang="zh-CN" altLang="en-US" sz="1700" dirty="0">
                <a:solidFill>
                  <a:srgbClr val="0070C0"/>
                </a:solidFill>
              </a:rPr>
              <a:t> </a:t>
            </a:r>
            <a:r>
              <a:rPr lang="en-US" altLang="zh-CN" sz="1700" dirty="0"/>
              <a:t>–</a:t>
            </a:r>
            <a:r>
              <a:rPr lang="zh-CN" altLang="en-US" sz="1700" dirty="0"/>
              <a:t> </a:t>
            </a:r>
            <a:r>
              <a:rPr lang="en-US" altLang="zh-CN" sz="1700" dirty="0"/>
              <a:t>Main Character Creator</a:t>
            </a:r>
            <a:endParaRPr sz="17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B222B9A9-0E71-25C3-1D2D-4BDFA013FB8E}"/>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pic>
        <p:nvPicPr>
          <p:cNvPr id="4" name="Picture 3">
            <a:extLst>
              <a:ext uri="{FF2B5EF4-FFF2-40B4-BE49-F238E27FC236}">
                <a16:creationId xmlns:a16="http://schemas.microsoft.com/office/drawing/2014/main" id="{64CB5F11-30B9-0AB7-7729-16BC21FA9A46}"/>
              </a:ext>
            </a:extLst>
          </p:cNvPr>
          <p:cNvPicPr>
            <a:picLocks noChangeAspect="1"/>
          </p:cNvPicPr>
          <p:nvPr/>
        </p:nvPicPr>
        <p:blipFill>
          <a:blip r:embed="rId5"/>
          <a:stretch>
            <a:fillRect/>
          </a:stretch>
        </p:blipFill>
        <p:spPr>
          <a:xfrm>
            <a:off x="613781" y="1074932"/>
            <a:ext cx="4563528" cy="3416913"/>
          </a:xfrm>
          <a:prstGeom prst="rect">
            <a:avLst/>
          </a:prstGeom>
        </p:spPr>
      </p:pic>
    </p:spTree>
    <p:extLst>
      <p:ext uri="{BB962C8B-B14F-4D97-AF65-F5344CB8AC3E}">
        <p14:creationId xmlns:p14="http://schemas.microsoft.com/office/powerpoint/2010/main" val="392853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451742"/>
            <a:ext cx="6345701" cy="2663293"/>
          </a:xfrm>
          <a:prstGeom prst="rect">
            <a:avLst/>
          </a:prstGeom>
          <a:noFill/>
        </p:spPr>
        <p:txBody>
          <a:bodyPr wrap="square">
            <a:spAutoFit/>
          </a:bodyPr>
          <a:lstStyle/>
          <a:p>
            <a:pPr algn="ctr">
              <a:lnSpc>
                <a:spcPct val="150000"/>
              </a:lnSpc>
            </a:pP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
        <p:nvSpPr>
          <p:cNvPr id="3" name="TextBox 2">
            <a:extLst>
              <a:ext uri="{FF2B5EF4-FFF2-40B4-BE49-F238E27FC236}">
                <a16:creationId xmlns:a16="http://schemas.microsoft.com/office/drawing/2014/main" id="{1A728D14-7FD3-A965-238A-EBF3CD950316}"/>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79391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FAB7DD20-DE4A-B135-B3CA-1B13BD4A97D7}"/>
              </a:ext>
            </a:extLst>
          </p:cNvPr>
          <p:cNvSpPr txBox="1">
            <a:spLocks/>
          </p:cNvSpPr>
          <p:nvPr/>
        </p:nvSpPr>
        <p:spPr>
          <a:xfrm>
            <a:off x="408850" y="505400"/>
            <a:ext cx="515871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TL3:Mark </a:t>
            </a:r>
            <a:r>
              <a:rPr lang="en-US" altLang="zh-CN" sz="2000" dirty="0">
                <a:solidFill>
                  <a:schemeClr val="tx1"/>
                </a:solidFill>
              </a:rPr>
              <a:t>-</a:t>
            </a:r>
            <a:r>
              <a:rPr lang="en-US" altLang="zh-CN" sz="2000" dirty="0">
                <a:solidFill>
                  <a:srgbClr val="0070C0"/>
                </a:solidFill>
              </a:rPr>
              <a:t> </a:t>
            </a:r>
            <a:r>
              <a:rPr lang="en-US" altLang="zh-CN" sz="2000" dirty="0"/>
              <a:t>Use Case</a:t>
            </a:r>
            <a:endParaRPr lang="en-US" sz="2000" dirty="0"/>
          </a:p>
        </p:txBody>
      </p:sp>
      <p:sp>
        <p:nvSpPr>
          <p:cNvPr id="4" name="TextBox 3">
            <a:extLst>
              <a:ext uri="{FF2B5EF4-FFF2-40B4-BE49-F238E27FC236}">
                <a16:creationId xmlns:a16="http://schemas.microsoft.com/office/drawing/2014/main" id="{46ADAE42-6B62-803C-98F8-2BCC74146A45}"/>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pic>
        <p:nvPicPr>
          <p:cNvPr id="8" name="Picture 7">
            <a:extLst>
              <a:ext uri="{FF2B5EF4-FFF2-40B4-BE49-F238E27FC236}">
                <a16:creationId xmlns:a16="http://schemas.microsoft.com/office/drawing/2014/main" id="{85ABE78B-97A5-72C7-CF45-31E887A0DD60}"/>
              </a:ext>
            </a:extLst>
          </p:cNvPr>
          <p:cNvPicPr>
            <a:picLocks noChangeAspect="1"/>
          </p:cNvPicPr>
          <p:nvPr/>
        </p:nvPicPr>
        <p:blipFill>
          <a:blip r:embed="rId5"/>
          <a:stretch>
            <a:fillRect/>
          </a:stretch>
        </p:blipFill>
        <p:spPr>
          <a:xfrm>
            <a:off x="523051" y="974225"/>
            <a:ext cx="4037238" cy="3517827"/>
          </a:xfrm>
          <a:prstGeom prst="rect">
            <a:avLst/>
          </a:prstGeom>
        </p:spPr>
      </p:pic>
    </p:spTree>
    <p:extLst>
      <p:ext uri="{BB962C8B-B14F-4D97-AF65-F5344CB8AC3E}">
        <p14:creationId xmlns:p14="http://schemas.microsoft.com/office/powerpoint/2010/main" val="7706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7CCB1968-07A4-CD63-FB7C-C5B98F1F9848}"/>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9B540C08-7626-CEB1-CA18-B3EC74BF13D2}"/>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B5D9E7F-DCCF-19E8-D90C-43F72CF7CFB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1B9D752A-6BDE-B2A1-C537-50DD3ED0D0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3654873-AF0C-B10C-5C12-5BB7AC463C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E47195A-B999-2EE6-F93B-36CDD19BDE5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BFEBFAD-87E8-C17F-400A-0420960D8CE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B5BC63C-8664-818E-F4EB-4E0144662CA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3CB4599-F61A-9130-FEEC-27B6FF5D7CC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53432285-30B6-4E1E-912A-BCCCD03FFA3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A22D0DB1-D418-8ED9-3B8E-1AF32271091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0051F30-87D1-0969-1080-797CC8F8738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C10A8C5F-9517-1454-55DE-62B06EB2C29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7CF0E3D-5649-3A26-DF07-E5EEAF97441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9558B19-44BB-7373-A920-FDD4BB9056B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5683A44-AD5B-3012-9E29-F2A2F64A68E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FC34833D-07DB-1327-1EC5-66A25204B26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E105E0A2-2CC1-D09B-AA3D-39E9046E825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42CCE5E-1BA2-4542-6AC0-FF28502B39D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DDFC442-538D-5A09-A781-818A8AF0B57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5A7D5F-187F-E2D5-032C-B290772428D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F0CD25B-C44E-BC11-7209-598AF69A62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F6A502F-BE6F-F2DA-2B74-55968A1D462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E1C698A-865C-A6F0-5A83-BA7E40D6028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7A380833-7552-AD76-F291-B6B3A1849C78}"/>
              </a:ext>
            </a:extLst>
          </p:cNvPr>
          <p:cNvSpPr txBox="1">
            <a:spLocks/>
          </p:cNvSpPr>
          <p:nvPr/>
        </p:nvSpPr>
        <p:spPr>
          <a:xfrm>
            <a:off x="408849" y="512255"/>
            <a:ext cx="765675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500" dirty="0">
                <a:solidFill>
                  <a:srgbClr val="0070C0"/>
                </a:solidFill>
              </a:rPr>
              <a:t>TL3:Mark </a:t>
            </a:r>
            <a:r>
              <a:rPr lang="en-US" altLang="zh-CN" sz="1500" dirty="0">
                <a:solidFill>
                  <a:schemeClr val="tx1"/>
                </a:solidFill>
              </a:rPr>
              <a:t>–</a:t>
            </a:r>
            <a:r>
              <a:rPr lang="en-US" altLang="zh-CN" sz="1500" dirty="0">
                <a:solidFill>
                  <a:srgbClr val="0070C0"/>
                </a:solidFill>
              </a:rPr>
              <a:t> </a:t>
            </a:r>
            <a:r>
              <a:rPr lang="en-US" altLang="zh-CN" sz="1500" dirty="0">
                <a:solidFill>
                  <a:schemeClr val="tx1"/>
                </a:solidFill>
              </a:rPr>
              <a:t>Character Creator Overview</a:t>
            </a:r>
            <a:endParaRPr lang="en-US" sz="1500" dirty="0"/>
          </a:p>
        </p:txBody>
      </p:sp>
      <p:sp>
        <p:nvSpPr>
          <p:cNvPr id="4" name="TextBox 3">
            <a:extLst>
              <a:ext uri="{FF2B5EF4-FFF2-40B4-BE49-F238E27FC236}">
                <a16:creationId xmlns:a16="http://schemas.microsoft.com/office/drawing/2014/main" id="{9D6446D5-A725-6345-F307-A2809272CEB1}"/>
              </a:ext>
            </a:extLst>
          </p:cNvPr>
          <p:cNvSpPr txBox="1"/>
          <p:nvPr/>
        </p:nvSpPr>
        <p:spPr>
          <a:xfrm>
            <a:off x="5378335" y="4439695"/>
            <a:ext cx="2211185" cy="307777"/>
          </a:xfrm>
          <a:prstGeom prst="rect">
            <a:avLst/>
          </a:prstGeom>
          <a:noFill/>
        </p:spPr>
        <p:txBody>
          <a:bodyPr wrap="square" rtlCol="0">
            <a:spAutoFit/>
          </a:bodyPr>
          <a:lstStyle/>
          <a:p>
            <a:r>
              <a:rPr lang="en-US" dirty="0"/>
              <a:t>Speaking: - Mark, TL3</a:t>
            </a:r>
          </a:p>
        </p:txBody>
      </p:sp>
      <p:sp>
        <p:nvSpPr>
          <p:cNvPr id="5" name="TextBox 4">
            <a:extLst>
              <a:ext uri="{FF2B5EF4-FFF2-40B4-BE49-F238E27FC236}">
                <a16:creationId xmlns:a16="http://schemas.microsoft.com/office/drawing/2014/main" id="{D1449C58-ECD1-F57B-B8E7-EB3331FE2011}"/>
              </a:ext>
            </a:extLst>
          </p:cNvPr>
          <p:cNvSpPr txBox="1"/>
          <p:nvPr/>
        </p:nvSpPr>
        <p:spPr>
          <a:xfrm>
            <a:off x="750545" y="1432882"/>
            <a:ext cx="6381775" cy="1631216"/>
          </a:xfrm>
          <a:prstGeom prst="rect">
            <a:avLst/>
          </a:prstGeom>
          <a:noFill/>
        </p:spPr>
        <p:txBody>
          <a:bodyPr wrap="square" lIns="91440" tIns="45720" rIns="91440" bIns="45720" rtlCol="0" anchor="t">
            <a:spAutoFit/>
          </a:bodyPr>
          <a:lstStyle/>
          <a:p>
            <a:r>
              <a:rPr lang="en-US" sz="2800" dirty="0"/>
              <a:t>Complexity: ?/10</a:t>
            </a:r>
            <a:endParaRPr lang="en-US" dirty="0"/>
          </a:p>
          <a:p>
            <a:r>
              <a:rPr lang="en-US" sz="2800" dirty="0"/>
              <a:t>Priority: ?</a:t>
            </a:r>
          </a:p>
          <a:p>
            <a:endParaRPr lang="en-US" sz="2800" dirty="0"/>
          </a:p>
          <a:p>
            <a:r>
              <a:rPr lang="en-US" sz="1600" dirty="0"/>
              <a:t>Explain feature complexity and priority here</a:t>
            </a:r>
            <a:endParaRPr lang="en-US" dirty="0"/>
          </a:p>
        </p:txBody>
      </p:sp>
    </p:spTree>
    <p:extLst>
      <p:ext uri="{BB962C8B-B14F-4D97-AF65-F5344CB8AC3E}">
        <p14:creationId xmlns:p14="http://schemas.microsoft.com/office/powerpoint/2010/main" val="373583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8383106" cy="818400"/>
          </a:xfrm>
          <a:prstGeom prst="rect">
            <a:avLst/>
          </a:prstGeom>
        </p:spPr>
        <p:txBody>
          <a:bodyPr spcFirstLastPara="1" wrap="square" lIns="91425" tIns="91425" rIns="91425" bIns="91425" anchor="t" anchorCtr="0">
            <a:noAutofit/>
          </a:bodyPr>
          <a:lstStyle/>
          <a:p>
            <a:pPr lvl="0"/>
            <a:r>
              <a:rPr lang="en-US" altLang="zh-CN" sz="1800" dirty="0">
                <a:solidFill>
                  <a:srgbClr val="0070C0"/>
                </a:solidFill>
              </a:rPr>
              <a:t>TL2:Alex </a:t>
            </a:r>
            <a:r>
              <a:rPr lang="en-US" altLang="zh-CN" sz="1800" dirty="0"/>
              <a:t>–</a:t>
            </a:r>
            <a:r>
              <a:rPr lang="zh-CN" altLang="en-US" sz="1800" dirty="0"/>
              <a:t> </a:t>
            </a:r>
            <a:r>
              <a:rPr lang="en-US" altLang="zh-CN" sz="1600" dirty="0"/>
              <a:t>LEVEL LOADER Diagram 1</a:t>
            </a:r>
            <a:endParaRPr sz="18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738407" y="1046322"/>
            <a:ext cx="6352349" cy="3475636"/>
          </a:xfrm>
          <a:prstGeom prst="rect">
            <a:avLst/>
          </a:prstGeom>
        </p:spPr>
      </p:pic>
      <p:sp>
        <p:nvSpPr>
          <p:cNvPr id="3" name="TextBox 2">
            <a:extLst>
              <a:ext uri="{FF2B5EF4-FFF2-40B4-BE49-F238E27FC236}">
                <a16:creationId xmlns:a16="http://schemas.microsoft.com/office/drawing/2014/main" id="{41E698FC-140B-DA08-32FF-208099263C9A}"/>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5808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805687" y="1064054"/>
            <a:ext cx="6027375" cy="3442844"/>
          </a:xfrm>
          <a:prstGeom prst="rect">
            <a:avLst/>
          </a:prstGeom>
        </p:spPr>
      </p:pic>
      <p:sp>
        <p:nvSpPr>
          <p:cNvPr id="3" name="Google Shape;2785;p51">
            <a:extLst>
              <a:ext uri="{FF2B5EF4-FFF2-40B4-BE49-F238E27FC236}">
                <a16:creationId xmlns:a16="http://schemas.microsoft.com/office/drawing/2014/main" id="{476E708B-474F-5595-7F5A-723E1ACBF44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Diagram 2</a:t>
            </a:r>
            <a:endParaRPr lang="en-US" sz="1800" dirty="0"/>
          </a:p>
        </p:txBody>
      </p:sp>
      <p:sp>
        <p:nvSpPr>
          <p:cNvPr id="4" name="TextBox 3">
            <a:extLst>
              <a:ext uri="{FF2B5EF4-FFF2-40B4-BE49-F238E27FC236}">
                <a16:creationId xmlns:a16="http://schemas.microsoft.com/office/drawing/2014/main" id="{DDD49A24-1898-E917-9290-C0C849FF153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269351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72FAD8CD-4040-FACF-6D88-602A4D179E3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C80C88A-14A9-838A-56FF-B95D08F3C86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F219AB12-3463-C1B6-596E-F514C36CDAA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C642053-14AD-CD92-3D25-20FA0DFC02F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5536BB3-56DF-6292-DBF0-88CDF98F55C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542D54E-552C-6D18-95A9-14028B5C5BD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88FBC5F-65BA-F5AD-0922-4AAE785A23E7}"/>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4C7B210-2934-26E0-B80B-5738735156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BB0F012F-8C5E-5416-41B6-F1579F1072E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47E3310-F61D-44E5-2AA6-A3D2D103D96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D7654DF-1E92-EC69-62AD-71B2B02CEC3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08CD2A-16C5-7ABE-E83C-3A37FA0B242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632A472-5A9E-3A36-A390-BAF8032D389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F8310E9-6EA5-16EE-DB5D-ECF99718CBE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6D29BB-C98C-698F-64B5-3335714DCC5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4124D-340E-002F-826B-262F4CCAE8A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DED8A24-C102-61E9-3AD2-20972D534F8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A7B1F03-FD8B-99A9-ABA0-0C8B30FCFD7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59E4B5-374F-F560-74DF-94C97D118D6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3036332C-916A-E6EF-958C-D15E48927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357A359-F58D-260D-9180-3E398B5AEB6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F18A6F-6E34-BE47-276C-351349514E2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87097CF-A24F-1029-6E2F-2FEAEE8231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F132F6F-D866-E591-5CC4-D2F31AF0EBE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2A45BE63-44E0-494F-A945-59D0B63DC340}"/>
              </a:ext>
            </a:extLst>
          </p:cNvPr>
          <p:cNvSpPr txBox="1">
            <a:spLocks/>
          </p:cNvSpPr>
          <p:nvPr/>
        </p:nvSpPr>
        <p:spPr>
          <a:xfrm>
            <a:off x="408850" y="505400"/>
            <a:ext cx="8175517"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500" dirty="0">
                <a:solidFill>
                  <a:srgbClr val="0070C0"/>
                </a:solidFill>
              </a:rPr>
              <a:t>TL2:Alex </a:t>
            </a:r>
            <a:r>
              <a:rPr lang="en-US" altLang="zh-CN" sz="1500" dirty="0"/>
              <a:t>– LEVEL LOADER Class Diagram</a:t>
            </a:r>
            <a:endParaRPr lang="en-US" sz="1500" dirty="0"/>
          </a:p>
        </p:txBody>
      </p:sp>
      <p:sp>
        <p:nvSpPr>
          <p:cNvPr id="4" name="TextBox 3">
            <a:extLst>
              <a:ext uri="{FF2B5EF4-FFF2-40B4-BE49-F238E27FC236}">
                <a16:creationId xmlns:a16="http://schemas.microsoft.com/office/drawing/2014/main" id="{C4561B9F-EA85-4396-38F8-887F903B544F}"/>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pic>
        <p:nvPicPr>
          <p:cNvPr id="6" name="Picture 5">
            <a:extLst>
              <a:ext uri="{FF2B5EF4-FFF2-40B4-BE49-F238E27FC236}">
                <a16:creationId xmlns:a16="http://schemas.microsoft.com/office/drawing/2014/main" id="{29310198-6958-1832-4A92-0671DC8DCDF1}"/>
              </a:ext>
            </a:extLst>
          </p:cNvPr>
          <p:cNvPicPr>
            <a:picLocks noChangeAspect="1"/>
          </p:cNvPicPr>
          <p:nvPr/>
        </p:nvPicPr>
        <p:blipFill>
          <a:blip r:embed="rId5"/>
          <a:srcRect/>
          <a:stretch/>
        </p:blipFill>
        <p:spPr>
          <a:xfrm>
            <a:off x="1604372" y="914600"/>
            <a:ext cx="5086237" cy="3550039"/>
          </a:xfrm>
          <a:prstGeom prst="rect">
            <a:avLst/>
          </a:prstGeom>
        </p:spPr>
      </p:pic>
    </p:spTree>
    <p:extLst>
      <p:ext uri="{BB962C8B-B14F-4D97-AF65-F5344CB8AC3E}">
        <p14:creationId xmlns:p14="http://schemas.microsoft.com/office/powerpoint/2010/main" val="126190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1897406" y="1038998"/>
            <a:ext cx="3480929" cy="3671009"/>
          </a:xfrm>
          <a:prstGeom prst="rect">
            <a:avLst/>
          </a:prstGeom>
        </p:spPr>
      </p:pic>
      <p:sp>
        <p:nvSpPr>
          <p:cNvPr id="4" name="Google Shape;2785;p51">
            <a:extLst>
              <a:ext uri="{FF2B5EF4-FFF2-40B4-BE49-F238E27FC236}">
                <a16:creationId xmlns:a16="http://schemas.microsoft.com/office/drawing/2014/main" id="{B7165F39-B538-D9CF-FFCA-93F4F6C35ACE}"/>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Use Case </a:t>
            </a:r>
            <a:endParaRPr lang="en-US" sz="1800" dirty="0"/>
          </a:p>
        </p:txBody>
      </p:sp>
      <p:sp>
        <p:nvSpPr>
          <p:cNvPr id="5" name="TextBox 4">
            <a:extLst>
              <a:ext uri="{FF2B5EF4-FFF2-40B4-BE49-F238E27FC236}">
                <a16:creationId xmlns:a16="http://schemas.microsoft.com/office/drawing/2014/main" id="{9AF451DB-3018-01BB-7285-30A5F0057DE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52445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750545" y="1432882"/>
            <a:ext cx="6381775"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essential to the creation of the game. Since this also involves the placement and calling of nearly all other features, this also increases the complexity and central importance of this feature.</a:t>
            </a:r>
          </a:p>
        </p:txBody>
      </p:sp>
      <p:sp>
        <p:nvSpPr>
          <p:cNvPr id="6" name="Google Shape;2785;p51">
            <a:extLst>
              <a:ext uri="{FF2B5EF4-FFF2-40B4-BE49-F238E27FC236}">
                <a16:creationId xmlns:a16="http://schemas.microsoft.com/office/drawing/2014/main" id="{90D56040-6CC9-6920-F180-71611C9CEBAD}"/>
              </a:ext>
            </a:extLst>
          </p:cNvPr>
          <p:cNvSpPr txBox="1">
            <a:spLocks/>
          </p:cNvSpPr>
          <p:nvPr/>
        </p:nvSpPr>
        <p:spPr>
          <a:xfrm>
            <a:off x="363293" y="50025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750" dirty="0">
                <a:solidFill>
                  <a:srgbClr val="0070C0"/>
                </a:solidFill>
              </a:rPr>
              <a:t>TL2:Alex </a:t>
            </a:r>
            <a:r>
              <a:rPr lang="en-US" altLang="zh-CN" sz="1750" dirty="0"/>
              <a:t>– LEVEL LOADER Overview</a:t>
            </a:r>
            <a:endParaRPr lang="en-US" sz="1750" dirty="0"/>
          </a:p>
        </p:txBody>
      </p:sp>
      <p:sp>
        <p:nvSpPr>
          <p:cNvPr id="3" name="TextBox 2">
            <a:extLst>
              <a:ext uri="{FF2B5EF4-FFF2-40B4-BE49-F238E27FC236}">
                <a16:creationId xmlns:a16="http://schemas.microsoft.com/office/drawing/2014/main" id="{3D6F0D3B-DE01-C4CD-5198-99D5485262A4}"/>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9030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4CE4D901-9E31-A6D7-D15D-182B96461A4E}"/>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0922380-4AA3-98E7-2DD2-C157C9A3D42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076555-A097-30CF-8DDF-2B8B3CBC1F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58415ED7-DFAB-536B-99AF-E77B2DF675B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82C98B3-642A-61E4-27E3-9F6753EC4C0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F7E9AF-471A-1657-EAAE-C670B2919C2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DA237F8-5FA2-1DF8-E4B4-D3039E125E33}"/>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064938F-13B2-F07E-92CA-02DF7068D9A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A56533F-7B40-5E45-3BC5-FD8417BFCF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3A3BE178-D34A-FC42-B95B-8CF291A6AE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5C59E752-0F46-478F-1BCB-5BCEE099068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643D927-9C21-00E0-75B6-9C5589E2831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2C033AC-19DD-428F-9F9C-96FACD56C1A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59799D2-A42A-0C54-F20A-2813B7A29F0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BC531458-41AA-E5E2-1AA6-E7FB03BB092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A38E0E1-92D5-FE8B-CA22-E1BFF682CC6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D02782-EC4A-067B-A33A-63B497E67AAE}"/>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3B537E3-A4EF-3C3F-2999-C950C8660FB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27AB3ED-08D6-67EA-9B83-BCFC5ACD718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52FC474-A0C7-0CF0-0C15-4C7E9BB10E0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A457FCF-50F5-2D3D-94A4-9114D133020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C69608A-8313-FAA8-82BF-B1357A710F7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E42B3B9-2DAE-240F-73A2-4CC80C3E19D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B61D6E99-C051-913B-BBA3-EAA3A90EF41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图片 3" descr="图片包含 充满, 桌子, 小, 许多&#10;&#10;AI 生成的内容可能不正确。">
            <a:extLst>
              <a:ext uri="{FF2B5EF4-FFF2-40B4-BE49-F238E27FC236}">
                <a16:creationId xmlns:a16="http://schemas.microsoft.com/office/drawing/2014/main" id="{F939A4FF-C021-E465-EC27-A833E4CFAE8A}"/>
              </a:ext>
            </a:extLst>
          </p:cNvPr>
          <p:cNvPicPr>
            <a:picLocks noChangeAspect="1"/>
          </p:cNvPicPr>
          <p:nvPr/>
        </p:nvPicPr>
        <p:blipFill>
          <a:blip r:embed="rId5"/>
          <a:srcRect t="11734" b="3648"/>
          <a:stretch/>
        </p:blipFill>
        <p:spPr>
          <a:xfrm>
            <a:off x="368400" y="1394467"/>
            <a:ext cx="8533398" cy="3078660"/>
          </a:xfrm>
          <a:prstGeom prst="rect">
            <a:avLst/>
          </a:prstGeom>
        </p:spPr>
      </p:pic>
      <p:sp>
        <p:nvSpPr>
          <p:cNvPr id="9" name="Google Shape;2785;p51">
            <a:extLst>
              <a:ext uri="{FF2B5EF4-FFF2-40B4-BE49-F238E27FC236}">
                <a16:creationId xmlns:a16="http://schemas.microsoft.com/office/drawing/2014/main" id="{56B1F815-5C31-0D6F-27F4-8A7A4B2BF7BC}"/>
              </a:ext>
            </a:extLst>
          </p:cNvPr>
          <p:cNvSpPr txBox="1">
            <a:spLocks noGrp="1"/>
          </p:cNvSpPr>
          <p:nvPr>
            <p:ph type="title"/>
          </p:nvPr>
        </p:nvSpPr>
        <p:spPr>
          <a:xfrm>
            <a:off x="408849" y="505400"/>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800" dirty="0"/>
              <a:t>–</a:t>
            </a:r>
            <a:r>
              <a:rPr lang="zh-CN" altLang="en-US" sz="1800" dirty="0"/>
              <a:t> </a:t>
            </a:r>
            <a:r>
              <a:rPr lang="en-US" altLang="zh-CN" sz="1800" dirty="0"/>
              <a:t>SCENE</a:t>
            </a:r>
            <a:r>
              <a:rPr lang="zh-CN" altLang="en-US" sz="1800" dirty="0"/>
              <a:t> </a:t>
            </a:r>
            <a:r>
              <a:rPr lang="en-US" altLang="zh-CN" sz="1800" dirty="0"/>
              <a:t>ENGINE DFD1</a:t>
            </a:r>
            <a:endParaRPr sz="1800" dirty="0"/>
          </a:p>
        </p:txBody>
      </p:sp>
      <p:sp>
        <p:nvSpPr>
          <p:cNvPr id="3" name="TextBox 2">
            <a:extLst>
              <a:ext uri="{FF2B5EF4-FFF2-40B4-BE49-F238E27FC236}">
                <a16:creationId xmlns:a16="http://schemas.microsoft.com/office/drawing/2014/main" id="{8B341450-BC44-07D2-3F0A-17C3D70EB5D3}"/>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Hengyi</a:t>
            </a:r>
            <a:r>
              <a:rPr lang="en-US" dirty="0"/>
              <a:t>, TL5</a:t>
            </a:r>
          </a:p>
        </p:txBody>
      </p:sp>
    </p:spTree>
    <p:extLst>
      <p:ext uri="{BB962C8B-B14F-4D97-AF65-F5344CB8AC3E}">
        <p14:creationId xmlns:p14="http://schemas.microsoft.com/office/powerpoint/2010/main" val="39565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2E3D90C-F33C-F16B-E646-E078F7057C7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2116EA6-D4E0-B25E-ECAB-3ADA99F8383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0DD5A676-FAE0-19B7-4658-B97063F48A2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7FFB5D2-A4E6-3306-5BCF-30C18E52CA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1217E86-6177-111F-8654-212ADD3BD2F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06D26DA1-466F-8B68-DE6D-A22F2BCDB8F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C7CC866-AA03-B73D-4BCA-0577D84DEF77}"/>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1B863C8-079E-0C48-D0CA-B7E66D04DB9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89DB716-8366-0895-AD50-B779BC52DF2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DBCB89F-B4A9-FBF6-A539-EB747079328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5DF175-BA07-D54A-1C48-43B34FAA44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9874BD05-423E-32C8-0E70-F4F373DF9E38}"/>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BBA0932-FCDA-7527-B55E-67A4B07A029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292EC1C-2BF2-38C8-996E-FFDA8112F91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63E450C-8156-B8D2-2CE2-D5169AB8CE7E}"/>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815F605-82E0-4BD0-DCDB-0AE032F126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0E69B76-65BA-D60C-9C3D-9F535A43D1D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89F2952-596E-8731-7C09-B306FA02B5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B9E2B14A-283D-A051-F8AF-662A3DD6D3C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7558008-37E2-72ED-69F4-C5313E472C4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F1476C1-7BF5-E493-ABF6-552F04DFDAA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D594227-4580-FA9E-2E88-A510D163D65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BB46307-0A53-67BD-8B6D-EA601D70435C}"/>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A45F0F79-A237-6BAE-4F08-30AE9BD1B006}"/>
              </a:ext>
            </a:extLst>
          </p:cNvPr>
          <p:cNvPicPr>
            <a:picLocks noChangeAspect="1"/>
          </p:cNvPicPr>
          <p:nvPr/>
        </p:nvPicPr>
        <p:blipFill>
          <a:blip r:embed="rId4"/>
          <a:stretch>
            <a:fillRect/>
          </a:stretch>
        </p:blipFill>
        <p:spPr>
          <a:xfrm>
            <a:off x="7839679" y="-11479"/>
            <a:ext cx="1410752" cy="1128601"/>
          </a:xfrm>
          <a:prstGeom prst="rect">
            <a:avLst/>
          </a:prstGeom>
        </p:spPr>
      </p:pic>
      <p:sp>
        <p:nvSpPr>
          <p:cNvPr id="9" name="Google Shape;2785;p51">
            <a:extLst>
              <a:ext uri="{FF2B5EF4-FFF2-40B4-BE49-F238E27FC236}">
                <a16:creationId xmlns:a16="http://schemas.microsoft.com/office/drawing/2014/main" id="{6A4CFDA9-8E53-F418-B47A-BFA6F34D4764}"/>
              </a:ext>
            </a:extLst>
          </p:cNvPr>
          <p:cNvSpPr txBox="1">
            <a:spLocks noGrp="1"/>
          </p:cNvSpPr>
          <p:nvPr>
            <p:ph type="title"/>
          </p:nvPr>
        </p:nvSpPr>
        <p:spPr>
          <a:xfrm>
            <a:off x="328957" y="454287"/>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dirty="0">
                <a:solidFill>
                  <a:srgbClr val="0070C0"/>
                </a:solidFill>
              </a:rPr>
              <a:t>TL5:Hengyi</a:t>
            </a:r>
            <a:r>
              <a:rPr lang="zh-CN" altLang="en-US" sz="1600" dirty="0">
                <a:solidFill>
                  <a:srgbClr val="0070C0"/>
                </a:solidFill>
              </a:rPr>
              <a:t> </a:t>
            </a:r>
            <a:r>
              <a:rPr lang="en-US" altLang="zh-CN" sz="1600" dirty="0"/>
              <a:t>– </a:t>
            </a:r>
            <a:r>
              <a:rPr lang="en-US" altLang="zh-CN" sz="1400" dirty="0"/>
              <a:t>SCENE</a:t>
            </a:r>
            <a:r>
              <a:rPr lang="zh-CN" altLang="en-US" sz="1400" dirty="0"/>
              <a:t> </a:t>
            </a:r>
            <a:r>
              <a:rPr lang="en-US" altLang="zh-CN" sz="1400" dirty="0"/>
              <a:t>ENGINE Class Diagram</a:t>
            </a:r>
            <a:endParaRPr sz="1600" dirty="0"/>
          </a:p>
        </p:txBody>
      </p:sp>
      <p:pic>
        <p:nvPicPr>
          <p:cNvPr id="3" name="图片 2" descr="图示&#10;&#10;AI 生成的内容可能不正确。">
            <a:extLst>
              <a:ext uri="{FF2B5EF4-FFF2-40B4-BE49-F238E27FC236}">
                <a16:creationId xmlns:a16="http://schemas.microsoft.com/office/drawing/2014/main" id="{6B3137A5-04F7-39B7-5D7E-28D8BDEE7F16}"/>
              </a:ext>
            </a:extLst>
          </p:cNvPr>
          <p:cNvPicPr>
            <a:picLocks noChangeAspect="1"/>
          </p:cNvPicPr>
          <p:nvPr/>
        </p:nvPicPr>
        <p:blipFill>
          <a:blip r:embed="rId5"/>
          <a:srcRect l="4964" t="8400" r="4599"/>
          <a:stretch/>
        </p:blipFill>
        <p:spPr>
          <a:xfrm>
            <a:off x="2573573" y="991946"/>
            <a:ext cx="4934397" cy="3657600"/>
          </a:xfrm>
          <a:prstGeom prst="rect">
            <a:avLst/>
          </a:prstGeom>
        </p:spPr>
      </p:pic>
      <p:sp>
        <p:nvSpPr>
          <p:cNvPr id="5" name="TextBox 4">
            <a:extLst>
              <a:ext uri="{FF2B5EF4-FFF2-40B4-BE49-F238E27FC236}">
                <a16:creationId xmlns:a16="http://schemas.microsoft.com/office/drawing/2014/main" id="{C4010204-9BA8-CE1D-C990-F64B192DDB3A}"/>
              </a:ext>
            </a:extLst>
          </p:cNvPr>
          <p:cNvSpPr txBox="1"/>
          <p:nvPr/>
        </p:nvSpPr>
        <p:spPr>
          <a:xfrm>
            <a:off x="523050" y="1580037"/>
            <a:ext cx="2222979" cy="2453044"/>
          </a:xfrm>
          <a:prstGeom prst="rect">
            <a:avLst/>
          </a:prstGeom>
          <a:noFill/>
        </p:spPr>
        <p:txBody>
          <a:bodyPr wrap="square" rtlCol="0">
            <a:spAutoFit/>
          </a:bodyPr>
          <a:lstStyle/>
          <a:p>
            <a:pPr>
              <a:lnSpc>
                <a:spcPct val="150000"/>
              </a:lnSpc>
            </a:pPr>
            <a:r>
              <a:rPr lang="en-US" b="1" dirty="0"/>
              <a:t>Environment System</a:t>
            </a:r>
          </a:p>
          <a:p>
            <a:pPr marL="285750" indent="-285750">
              <a:lnSpc>
                <a:spcPct val="150000"/>
              </a:lnSpc>
              <a:buFont typeface="Arial" panose="020B0604020202020204" pitchFamily="34" charset="0"/>
              <a:buChar char="•"/>
            </a:pPr>
            <a:r>
              <a:rPr lang="en-US" altLang="zh-CN" sz="1200" dirty="0"/>
              <a:t>Background</a:t>
            </a:r>
          </a:p>
          <a:p>
            <a:pPr marL="285750" indent="-285750">
              <a:lnSpc>
                <a:spcPct val="150000"/>
              </a:lnSpc>
              <a:buFont typeface="Arial" panose="020B0604020202020204" pitchFamily="34" charset="0"/>
              <a:buChar char="•"/>
            </a:pPr>
            <a:r>
              <a:rPr lang="en-US" sz="1200" dirty="0"/>
              <a:t>Weather</a:t>
            </a:r>
          </a:p>
          <a:p>
            <a:pPr marL="285750" lvl="4" indent="-285750">
              <a:lnSpc>
                <a:spcPct val="150000"/>
              </a:lnSpc>
              <a:buFont typeface="Arial" panose="020B0604020202020204" pitchFamily="34" charset="0"/>
              <a:buChar char="•"/>
            </a:pPr>
            <a:r>
              <a:rPr lang="en-US" sz="1200" dirty="0"/>
              <a:t>Tiles</a:t>
            </a:r>
          </a:p>
          <a:p>
            <a:pPr marL="285750" lvl="4" indent="-285750">
              <a:lnSpc>
                <a:spcPct val="150000"/>
              </a:lnSpc>
              <a:buFont typeface="Arial" panose="020B0604020202020204" pitchFamily="34" charset="0"/>
              <a:buChar char="•"/>
            </a:pPr>
            <a:endParaRPr lang="en-US" sz="1200" dirty="0"/>
          </a:p>
          <a:p>
            <a:pPr>
              <a:lnSpc>
                <a:spcPct val="150000"/>
              </a:lnSpc>
            </a:pPr>
            <a:r>
              <a:rPr lang="en-US" b="1" dirty="0"/>
              <a:t>Audio System</a:t>
            </a:r>
          </a:p>
          <a:p>
            <a:pPr marL="285750" indent="-285750">
              <a:lnSpc>
                <a:spcPct val="150000"/>
              </a:lnSpc>
              <a:buFont typeface="Arial" panose="020B0604020202020204" pitchFamily="34" charset="0"/>
              <a:buChar char="•"/>
            </a:pPr>
            <a:r>
              <a:rPr lang="en-US" sz="1200" dirty="0"/>
              <a:t>BG Music</a:t>
            </a:r>
          </a:p>
          <a:p>
            <a:pPr marL="285750" indent="-285750">
              <a:lnSpc>
                <a:spcPct val="150000"/>
              </a:lnSpc>
              <a:buFont typeface="Arial" panose="020B0604020202020204" pitchFamily="34" charset="0"/>
              <a:buChar char="•"/>
            </a:pPr>
            <a:r>
              <a:rPr lang="en-US" sz="1200" dirty="0"/>
              <a:t>Sound Effect</a:t>
            </a:r>
          </a:p>
        </p:txBody>
      </p:sp>
      <p:sp>
        <p:nvSpPr>
          <p:cNvPr id="2" name="TextBox 1">
            <a:extLst>
              <a:ext uri="{FF2B5EF4-FFF2-40B4-BE49-F238E27FC236}">
                <a16:creationId xmlns:a16="http://schemas.microsoft.com/office/drawing/2014/main" id="{28BC802C-3064-F5DA-F0B3-C704563375CB}"/>
              </a:ext>
            </a:extLst>
          </p:cNvPr>
          <p:cNvSpPr txBox="1"/>
          <p:nvPr/>
        </p:nvSpPr>
        <p:spPr>
          <a:xfrm>
            <a:off x="362388" y="4439187"/>
            <a:ext cx="2211185" cy="307777"/>
          </a:xfrm>
          <a:prstGeom prst="rect">
            <a:avLst/>
          </a:prstGeom>
          <a:noFill/>
        </p:spPr>
        <p:txBody>
          <a:bodyPr wrap="square" rtlCol="0">
            <a:spAutoFit/>
          </a:bodyPr>
          <a:lstStyle/>
          <a:p>
            <a:r>
              <a:rPr lang="en-US" dirty="0"/>
              <a:t>Speaking: - </a:t>
            </a:r>
            <a:r>
              <a:rPr lang="en-US" dirty="0" err="1"/>
              <a:t>Hengyi</a:t>
            </a:r>
            <a:r>
              <a:rPr lang="en-US" dirty="0"/>
              <a:t>, TL5</a:t>
            </a:r>
          </a:p>
        </p:txBody>
      </p:sp>
    </p:spTree>
    <p:extLst>
      <p:ext uri="{BB962C8B-B14F-4D97-AF65-F5344CB8AC3E}">
        <p14:creationId xmlns:p14="http://schemas.microsoft.com/office/powerpoint/2010/main" val="21419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图片 2" descr="图示&#10;&#10;AI 生成的内容可能不正确。">
            <a:extLst>
              <a:ext uri="{FF2B5EF4-FFF2-40B4-BE49-F238E27FC236}">
                <a16:creationId xmlns:a16="http://schemas.microsoft.com/office/drawing/2014/main" id="{30B3016B-FF17-C52C-FC4B-20C367E118DB}"/>
              </a:ext>
            </a:extLst>
          </p:cNvPr>
          <p:cNvPicPr>
            <a:picLocks noChangeAspect="1"/>
          </p:cNvPicPr>
          <p:nvPr/>
        </p:nvPicPr>
        <p:blipFill>
          <a:blip r:embed="rId5"/>
          <a:stretch>
            <a:fillRect/>
          </a:stretch>
        </p:blipFill>
        <p:spPr>
          <a:xfrm>
            <a:off x="1554480" y="863487"/>
            <a:ext cx="3869816" cy="3931920"/>
          </a:xfrm>
          <a:prstGeom prst="rect">
            <a:avLst/>
          </a:prstGeom>
        </p:spPr>
      </p:pic>
      <p:sp>
        <p:nvSpPr>
          <p:cNvPr id="9" name="Google Shape;2785;p51">
            <a:extLst>
              <a:ext uri="{FF2B5EF4-FFF2-40B4-BE49-F238E27FC236}">
                <a16:creationId xmlns:a16="http://schemas.microsoft.com/office/drawing/2014/main" id="{D9D29951-98E1-9C40-0ACD-A88AD6A9BACE}"/>
              </a:ext>
            </a:extLst>
          </p:cNvPr>
          <p:cNvSpPr txBox="1">
            <a:spLocks/>
          </p:cNvSpPr>
          <p:nvPr/>
        </p:nvSpPr>
        <p:spPr>
          <a:xfrm>
            <a:off x="328957" y="454287"/>
            <a:ext cx="8291993"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600" dirty="0">
                <a:solidFill>
                  <a:srgbClr val="0070C0"/>
                </a:solidFill>
              </a:rPr>
              <a:t>TL5:Hengyi </a:t>
            </a:r>
            <a:r>
              <a:rPr lang="en-US" altLang="zh-CN" sz="1600" dirty="0"/>
              <a:t>– </a:t>
            </a:r>
            <a:r>
              <a:rPr lang="en-US" altLang="zh-CN" sz="1400" dirty="0"/>
              <a:t>SCENE ENGINE Use Case</a:t>
            </a:r>
            <a:endParaRPr lang="en-US" sz="1600" dirty="0"/>
          </a:p>
        </p:txBody>
      </p:sp>
      <p:sp>
        <p:nvSpPr>
          <p:cNvPr id="2" name="TextBox 1">
            <a:extLst>
              <a:ext uri="{FF2B5EF4-FFF2-40B4-BE49-F238E27FC236}">
                <a16:creationId xmlns:a16="http://schemas.microsoft.com/office/drawing/2014/main" id="{C51096B3-30D9-2B98-7183-DDCFEDD356FA}"/>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Hengyi</a:t>
            </a:r>
            <a:r>
              <a:rPr lang="en-US" dirty="0"/>
              <a:t>, TL5</a:t>
            </a:r>
          </a:p>
        </p:txBody>
      </p:sp>
    </p:spTree>
    <p:extLst>
      <p:ext uri="{BB962C8B-B14F-4D97-AF65-F5344CB8AC3E}">
        <p14:creationId xmlns:p14="http://schemas.microsoft.com/office/powerpoint/2010/main" val="94583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4" name="Google Shape;1874;p37"/>
          <p:cNvSpPr/>
          <p:nvPr/>
        </p:nvSpPr>
        <p:spPr>
          <a:xfrm>
            <a:off x="3529036" y="160581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2988200"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05262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56068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2988200" y="3052621"/>
            <a:ext cx="214815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211844" y="3052621"/>
            <a:ext cx="2289094"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OUR GOALS</a:t>
            </a:r>
            <a:endParaRPr dirty="0">
              <a:solidFill>
                <a:srgbClr val="0070C0"/>
              </a:solidFill>
            </a:endParaRPr>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182933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182864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780686" y="183136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8A37572A-DFB2-D402-9879-0E38BCA072AB}"/>
              </a:ext>
            </a:extLst>
          </p:cNvPr>
          <p:cNvSpPr txBox="1"/>
          <p:nvPr/>
        </p:nvSpPr>
        <p:spPr>
          <a:xfrm>
            <a:off x="5611092" y="4464682"/>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352802" y="500250"/>
            <a:ext cx="771279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600" dirty="0"/>
              <a:t>–</a:t>
            </a:r>
            <a:r>
              <a:rPr lang="zh-CN" altLang="en-US" sz="1600" dirty="0"/>
              <a:t> </a:t>
            </a:r>
            <a:r>
              <a:rPr lang="en-US" altLang="zh-CN" sz="1600" dirty="0"/>
              <a:t>SCENE</a:t>
            </a:r>
            <a:r>
              <a:rPr lang="zh-CN" altLang="en-US" sz="1600" dirty="0"/>
              <a:t> </a:t>
            </a:r>
            <a:r>
              <a:rPr lang="en-US" altLang="zh-CN" sz="1600" dirty="0"/>
              <a:t>ENGINE OVERVIEW</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4">
            <a:extLst>
              <a:ext uri="{FF2B5EF4-FFF2-40B4-BE49-F238E27FC236}">
                <a16:creationId xmlns:a16="http://schemas.microsoft.com/office/drawing/2014/main" id="{4C283F06-BD9B-12E3-4720-AD911DCAED78}"/>
              </a:ext>
            </a:extLst>
          </p:cNvPr>
          <p:cNvSpPr txBox="1"/>
          <p:nvPr/>
        </p:nvSpPr>
        <p:spPr>
          <a:xfrm>
            <a:off x="714895" y="1530831"/>
            <a:ext cx="6215841" cy="2447337"/>
          </a:xfrm>
          <a:prstGeom prst="rect">
            <a:avLst/>
          </a:prstGeom>
          <a:noFill/>
        </p:spPr>
        <p:txBody>
          <a:bodyPr wrap="square">
            <a:spAutoFit/>
          </a:bodyPr>
          <a:lstStyle/>
          <a:p>
            <a:r>
              <a:rPr lang="en-US" altLang="zh-CN" sz="2800" dirty="0"/>
              <a:t>Complexity: Medium 6/10</a:t>
            </a:r>
          </a:p>
          <a:p>
            <a:r>
              <a:rPr lang="en-US" altLang="zh-CN" sz="2800" dirty="0"/>
              <a:t>Priority: 2</a:t>
            </a:r>
          </a:p>
          <a:p>
            <a:endParaRPr lang="en-US" altLang="zh-CN" sz="2800" dirty="0"/>
          </a:p>
          <a:p>
            <a:pPr>
              <a:lnSpc>
                <a:spcPct val="150000"/>
              </a:lnSpc>
            </a:pPr>
            <a:r>
              <a:rPr lang="en-US" sz="1600" dirty="0"/>
              <a:t>The purpose of scene design is to enhance player's immersive gaming experience. Scene design allows the background and music to develop dynamically as the story progresses.</a:t>
            </a:r>
          </a:p>
        </p:txBody>
      </p:sp>
      <p:sp>
        <p:nvSpPr>
          <p:cNvPr id="4" name="TextBox 3">
            <a:extLst>
              <a:ext uri="{FF2B5EF4-FFF2-40B4-BE49-F238E27FC236}">
                <a16:creationId xmlns:a16="http://schemas.microsoft.com/office/drawing/2014/main" id="{F746DE42-D86F-B943-6086-D767B22D6C40}"/>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Hengyi</a:t>
            </a:r>
            <a:r>
              <a:rPr lang="en-US" dirty="0"/>
              <a:t>, TL5</a:t>
            </a:r>
          </a:p>
        </p:txBody>
      </p:sp>
    </p:spTree>
    <p:extLst>
      <p:ext uri="{BB962C8B-B14F-4D97-AF65-F5344CB8AC3E}">
        <p14:creationId xmlns:p14="http://schemas.microsoft.com/office/powerpoint/2010/main" val="253246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8212100" cy="818400"/>
          </a:xfrm>
          <a:prstGeom prst="rect">
            <a:avLst/>
          </a:prstGeom>
        </p:spPr>
        <p:txBody>
          <a:bodyPr spcFirstLastPara="1" wrap="square" lIns="91425" tIns="91425" rIns="91425" bIns="91425" anchor="t" anchorCtr="0">
            <a:noAutofit/>
          </a:bodyPr>
          <a:lstStyle/>
          <a:p>
            <a:pPr lvl="0"/>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1</a:t>
            </a:r>
            <a:br>
              <a:rPr lang="en-US" altLang="zh-CN" sz="2000" dirty="0"/>
            </a:b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00862" y="914600"/>
            <a:ext cx="4500159" cy="3482302"/>
          </a:xfrm>
          <a:prstGeom prst="rect">
            <a:avLst/>
          </a:prstGeom>
        </p:spPr>
      </p:pic>
      <p:sp>
        <p:nvSpPr>
          <p:cNvPr id="3" name="TextBox 2">
            <a:extLst>
              <a:ext uri="{FF2B5EF4-FFF2-40B4-BE49-F238E27FC236}">
                <a16:creationId xmlns:a16="http://schemas.microsoft.com/office/drawing/2014/main" id="{E93A681C-8911-0848-98E7-2E2730E7F0B4}"/>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870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239098" y="1029138"/>
            <a:ext cx="3727021" cy="3420363"/>
          </a:xfrm>
          <a:prstGeom prst="rect">
            <a:avLst/>
          </a:prstGeom>
        </p:spPr>
      </p:pic>
      <p:sp>
        <p:nvSpPr>
          <p:cNvPr id="3" name="TextBox 2">
            <a:extLst>
              <a:ext uri="{FF2B5EF4-FFF2-40B4-BE49-F238E27FC236}">
                <a16:creationId xmlns:a16="http://schemas.microsoft.com/office/drawing/2014/main" id="{227CD5BF-82E6-8AEB-E114-138BE53E49DF}"/>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23457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00B0444-8A3D-7719-86B3-DE16571FF943}"/>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5EC48781-E168-BF09-21B3-BEBE774A31BE}"/>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400" dirty="0"/>
              <a:t>NPCs/Story Class Diagram</a:t>
            </a:r>
            <a:endParaRPr sz="1400" dirty="0"/>
          </a:p>
        </p:txBody>
      </p:sp>
      <p:grpSp>
        <p:nvGrpSpPr>
          <p:cNvPr id="2789" name="Google Shape;2789;p51">
            <a:extLst>
              <a:ext uri="{FF2B5EF4-FFF2-40B4-BE49-F238E27FC236}">
                <a16:creationId xmlns:a16="http://schemas.microsoft.com/office/drawing/2014/main" id="{DDF0A990-8B51-1320-3F92-7492EC83748D}"/>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D6AE617-471F-E4AB-C1D9-C1516DA1006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E375DA1-C56C-42DB-7208-536818A0A4F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28536CD-11C4-ABDB-B261-B1853C2195A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CCEE0CE-3395-1E2F-E115-CAD0D07B311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0764C4F-574F-C84E-A7F5-43135DFBB9F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F7863FF-7C5D-A753-9458-5FA44E7FDE5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2954F1-9F8C-1BD2-8A00-257444EB7F7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2D89EBE-29BF-A60B-B9D5-108CEF866D4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A5A3979-1550-57D6-878A-054BA834F9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6A52E5F-36EA-3FAB-7350-B4EA2918DEE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F54C24E-DF3B-B9E3-157A-0A9894459A3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2033586-E03F-CE21-8613-C899C40DA78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D320E62-6B99-122D-5D48-191A5DEDD5D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6435113-7699-704F-B1C6-12A35A6ABFC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5E8352A-91F5-07A3-AABF-E6CBF91C3CCE}"/>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55CCA1-9CE4-6D58-4A48-E7AB6D71437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779A593-564A-C35E-1D3B-D8EAE8DD3A4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AD5F6AA-7A83-FF72-B1E1-3F1E4EC83E9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A644A7C-DC2A-07C5-7378-EED40F5E3DDE}"/>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AE9592D-439F-1ADD-FC8F-F3FDC10E29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B07D162-DF89-7CE6-C45E-934145BB50C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E538487-F119-5552-1CCC-B541AE893F8A}"/>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B4138077-8F0B-986A-B85D-67C1C5485274}"/>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pic>
        <p:nvPicPr>
          <p:cNvPr id="8" name="Picture 7" descr="A diagram of a computer&#10;&#10;AI-generated content may be incorrect.">
            <a:extLst>
              <a:ext uri="{FF2B5EF4-FFF2-40B4-BE49-F238E27FC236}">
                <a16:creationId xmlns:a16="http://schemas.microsoft.com/office/drawing/2014/main" id="{37A6F293-7B05-80DF-09C3-54AB9103CE47}"/>
              </a:ext>
            </a:extLst>
          </p:cNvPr>
          <p:cNvPicPr>
            <a:picLocks noChangeAspect="1"/>
          </p:cNvPicPr>
          <p:nvPr/>
        </p:nvPicPr>
        <p:blipFill>
          <a:blip r:embed="rId5"/>
          <a:stretch>
            <a:fillRect/>
          </a:stretch>
        </p:blipFill>
        <p:spPr>
          <a:xfrm>
            <a:off x="1376802" y="944660"/>
            <a:ext cx="5229102" cy="3573095"/>
          </a:xfrm>
          <a:prstGeom prst="rect">
            <a:avLst/>
          </a:prstGeom>
        </p:spPr>
      </p:pic>
    </p:spTree>
    <p:extLst>
      <p:ext uri="{BB962C8B-B14F-4D97-AF65-F5344CB8AC3E}">
        <p14:creationId xmlns:p14="http://schemas.microsoft.com/office/powerpoint/2010/main" val="297245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1835441" y="987263"/>
            <a:ext cx="4253657" cy="3504114"/>
          </a:xfrm>
          <a:prstGeom prst="rect">
            <a:avLst/>
          </a:prstGeom>
        </p:spPr>
      </p:pic>
      <p:sp>
        <p:nvSpPr>
          <p:cNvPr id="7" name="Google Shape;2785;p51">
            <a:extLst>
              <a:ext uri="{FF2B5EF4-FFF2-40B4-BE49-F238E27FC236}">
                <a16:creationId xmlns:a16="http://schemas.microsoft.com/office/drawing/2014/main" id="{449DF37F-CF7C-902C-870F-983E012C660C}"/>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Use Case</a:t>
            </a:r>
            <a:endParaRPr sz="2000" dirty="0"/>
          </a:p>
        </p:txBody>
      </p:sp>
      <p:sp>
        <p:nvSpPr>
          <p:cNvPr id="3" name="TextBox 2">
            <a:extLst>
              <a:ext uri="{FF2B5EF4-FFF2-40B4-BE49-F238E27FC236}">
                <a16:creationId xmlns:a16="http://schemas.microsoft.com/office/drawing/2014/main" id="{66598A8E-40AA-14C2-C283-3BD6B9C1D531}"/>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95742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
        <p:nvSpPr>
          <p:cNvPr id="3" name="Google Shape;2785;p51">
            <a:extLst>
              <a:ext uri="{FF2B5EF4-FFF2-40B4-BE49-F238E27FC236}">
                <a16:creationId xmlns:a16="http://schemas.microsoft.com/office/drawing/2014/main" id="{386611F2-971D-CBE4-4742-9A5AA1560876}"/>
              </a:ext>
            </a:extLst>
          </p:cNvPr>
          <p:cNvSpPr txBox="1">
            <a:spLocks/>
          </p:cNvSpPr>
          <p:nvPr/>
        </p:nvSpPr>
        <p:spPr>
          <a:xfrm>
            <a:off x="408850" y="505400"/>
            <a:ext cx="750152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TL2:Todd </a:t>
            </a:r>
            <a:r>
              <a:rPr lang="en-US" altLang="zh-CN" sz="2000" dirty="0"/>
              <a:t>– </a:t>
            </a:r>
            <a:r>
              <a:rPr lang="en-US" altLang="zh-CN" sz="1600" dirty="0"/>
              <a:t>NPCs/Story Overview</a:t>
            </a:r>
            <a:endParaRPr lang="en-US" sz="2000" dirty="0"/>
          </a:p>
        </p:txBody>
      </p:sp>
      <p:sp>
        <p:nvSpPr>
          <p:cNvPr id="4" name="TextBox 3">
            <a:extLst>
              <a:ext uri="{FF2B5EF4-FFF2-40B4-BE49-F238E27FC236}">
                <a16:creationId xmlns:a16="http://schemas.microsoft.com/office/drawing/2014/main" id="{4C3BA9E3-50DA-96FF-EEA6-09D2E6A21158}"/>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90352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83642DFA-4E26-B66D-443A-D22F86EC649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3472A87B-B491-5B47-CAF1-CE5DF70312AE}"/>
              </a:ext>
            </a:extLst>
          </p:cNvPr>
          <p:cNvSpPr txBox="1">
            <a:spLocks noGrp="1"/>
          </p:cNvSpPr>
          <p:nvPr>
            <p:ph type="title"/>
          </p:nvPr>
        </p:nvSpPr>
        <p:spPr>
          <a:xfrm>
            <a:off x="408849" y="505400"/>
            <a:ext cx="72465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1900" dirty="0"/>
              <a:t>COLLECTABLES,</a:t>
            </a:r>
            <a:br>
              <a:rPr lang="en-US" altLang="zh-CN" sz="1900" dirty="0"/>
            </a:br>
            <a:r>
              <a:rPr lang="en-US" altLang="zh-CN" sz="1900" dirty="0"/>
              <a:t>POWER-UPS,INVENTORY Data Flow</a:t>
            </a:r>
            <a:endParaRPr sz="1900" dirty="0"/>
          </a:p>
        </p:txBody>
      </p:sp>
      <p:grpSp>
        <p:nvGrpSpPr>
          <p:cNvPr id="2789" name="Google Shape;2789;p51">
            <a:extLst>
              <a:ext uri="{FF2B5EF4-FFF2-40B4-BE49-F238E27FC236}">
                <a16:creationId xmlns:a16="http://schemas.microsoft.com/office/drawing/2014/main" id="{0F8042F2-042A-DCBE-DAF0-9B0252B7F392}"/>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F6E0AB12-6C44-D97F-3A39-86B73C78EF7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A53C14F-7CF4-1974-B762-297474FC6E6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185AE27-AA16-6B21-5263-CA56E211566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8C761DB-DAFE-F864-87BB-E232AC54044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B1DD667-209A-3563-4BFE-880475EE413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EF00689-6533-64F0-C2DC-9B868B27379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CFFD657-7A59-3E40-1A21-1B7A492435E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E81D92A1-2A29-171D-EF8C-183735E402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5556C1C-5F61-C0B7-DEA9-3C06257ADB9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5746CC0-2381-96EC-0562-50A472ECF63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261607A-1E28-4365-FE16-3EF16E08A63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E1C237A4-BBB8-15A0-CAD1-6C60DD9375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C23304E-2A68-5526-B4AB-0BC1495BBFA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A4A8725-C9B9-A7BF-64DD-E05F8CAE806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44F61F5-91D0-3637-1027-FA9A00BFA68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50E547-0E46-470E-3F6F-D93C56E73073}"/>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31EE934-7E8A-CD64-119B-4210101A55AF}"/>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09563B7-47BD-FDC7-0234-273D115E152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EA9E053-CE60-DFF3-F8C5-25BD8638635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F386E3F-92E6-DD94-DA0E-73A780D04CF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EC82D6D3-34A8-D845-85AF-2B26755ED2C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3E6095F-935A-251C-3A89-65892AF46DF8}"/>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6" name="Picture 5" descr="A diagram of a computer&#10;&#10;AI-generated content may be incorrect.">
            <a:extLst>
              <a:ext uri="{FF2B5EF4-FFF2-40B4-BE49-F238E27FC236}">
                <a16:creationId xmlns:a16="http://schemas.microsoft.com/office/drawing/2014/main" id="{46580979-7DA8-0863-3E43-FEB8BE52C7F6}"/>
              </a:ext>
            </a:extLst>
          </p:cNvPr>
          <p:cNvPicPr>
            <a:picLocks noChangeAspect="1"/>
          </p:cNvPicPr>
          <p:nvPr/>
        </p:nvPicPr>
        <p:blipFill>
          <a:blip r:embed="rId5"/>
          <a:stretch>
            <a:fillRect/>
          </a:stretch>
        </p:blipFill>
        <p:spPr>
          <a:xfrm>
            <a:off x="1404723" y="1197935"/>
            <a:ext cx="5676697" cy="3658788"/>
          </a:xfrm>
          <a:prstGeom prst="rect">
            <a:avLst/>
          </a:prstGeom>
        </p:spPr>
      </p:pic>
      <p:sp>
        <p:nvSpPr>
          <p:cNvPr id="9" name="TextBox 8">
            <a:extLst>
              <a:ext uri="{FF2B5EF4-FFF2-40B4-BE49-F238E27FC236}">
                <a16:creationId xmlns:a16="http://schemas.microsoft.com/office/drawing/2014/main" id="{736AB05D-739F-4DAB-6763-FC389974854D}"/>
              </a:ext>
            </a:extLst>
          </p:cNvPr>
          <p:cNvSpPr txBox="1"/>
          <p:nvPr/>
        </p:nvSpPr>
        <p:spPr>
          <a:xfrm>
            <a:off x="5259898" y="454894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121830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718067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1900" dirty="0"/>
              <a:t>COLLECTABLES, POWER-UPS,INVENTORY Use Case</a:t>
            </a:r>
            <a:endParaRPr sz="19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diagram&#10;&#10;AI-generated content may be incorrect.">
            <a:extLst>
              <a:ext uri="{FF2B5EF4-FFF2-40B4-BE49-F238E27FC236}">
                <a16:creationId xmlns:a16="http://schemas.microsoft.com/office/drawing/2014/main" id="{F99B7D59-2C3F-1D17-0FB8-99D3C6431790}"/>
              </a:ext>
            </a:extLst>
          </p:cNvPr>
          <p:cNvPicPr>
            <a:picLocks noChangeAspect="1"/>
          </p:cNvPicPr>
          <p:nvPr/>
        </p:nvPicPr>
        <p:blipFill>
          <a:blip r:embed="rId5"/>
          <a:stretch>
            <a:fillRect/>
          </a:stretch>
        </p:blipFill>
        <p:spPr>
          <a:xfrm>
            <a:off x="298245" y="1323800"/>
            <a:ext cx="7400049" cy="3491964"/>
          </a:xfrm>
          <a:prstGeom prst="rect">
            <a:avLst/>
          </a:prstGeom>
        </p:spPr>
      </p:pic>
      <p:sp>
        <p:nvSpPr>
          <p:cNvPr id="4" name="TextBox 3">
            <a:extLst>
              <a:ext uri="{FF2B5EF4-FFF2-40B4-BE49-F238E27FC236}">
                <a16:creationId xmlns:a16="http://schemas.microsoft.com/office/drawing/2014/main" id="{74A6DB08-1687-3425-3A23-934787B1AFE2}"/>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381427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725991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 </a:t>
            </a:r>
            <a:r>
              <a:rPr lang="en-US" altLang="zh-CN" sz="2000" dirty="0"/>
              <a:t>– </a:t>
            </a:r>
            <a:r>
              <a:rPr lang="en-US" altLang="zh-CN" sz="1900" dirty="0"/>
              <a:t>COLLECTABLES, POWER-UPS,INVENTORY Overview</a:t>
            </a:r>
            <a:endParaRPr sz="19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DBEDFFAA-1AE4-3E63-33C3-E5BFB907AFB9}"/>
              </a:ext>
            </a:extLst>
          </p:cNvPr>
          <p:cNvSpPr txBox="1"/>
          <p:nvPr/>
        </p:nvSpPr>
        <p:spPr>
          <a:xfrm>
            <a:off x="688331" y="1544187"/>
            <a:ext cx="6700953" cy="2616101"/>
          </a:xfrm>
          <a:prstGeom prst="rect">
            <a:avLst/>
          </a:prstGeom>
          <a:noFill/>
        </p:spPr>
        <p:txBody>
          <a:bodyPr wrap="square" rtlCol="0">
            <a:spAutoFit/>
          </a:bodyPr>
          <a:lstStyle/>
          <a:p>
            <a:r>
              <a:rPr lang="en-US" sz="2800" dirty="0"/>
              <a:t>Complexity: 6/10</a:t>
            </a:r>
          </a:p>
          <a:p>
            <a:r>
              <a:rPr lang="en-US" sz="2800" dirty="0"/>
              <a:t>Priority: 3</a:t>
            </a:r>
          </a:p>
          <a:p>
            <a:endParaRPr lang="en-US" sz="2800" dirty="0"/>
          </a:p>
          <a:p>
            <a:r>
              <a:rPr lang="en-US" sz="1600" dirty="0"/>
              <a:t>The most complex part will likely be the implementation of the inventory system. Though more exciting for the player experience, collectables and power-ups are not an essential part of our game as it could be played without them. The inventory system would not be necessary without them either.</a:t>
            </a:r>
          </a:p>
        </p:txBody>
      </p:sp>
      <p:sp>
        <p:nvSpPr>
          <p:cNvPr id="3" name="TextBox 2">
            <a:extLst>
              <a:ext uri="{FF2B5EF4-FFF2-40B4-BE49-F238E27FC236}">
                <a16:creationId xmlns:a16="http://schemas.microsoft.com/office/drawing/2014/main" id="{3B9666BA-86B7-47E7-CA85-2B4D36C8046A}"/>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270688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406054" y="1333597"/>
            <a:ext cx="3683696" cy="3054900"/>
          </a:xfrm>
          <a:prstGeom prst="rect">
            <a:avLst/>
          </a:prstGeom>
        </p:spPr>
        <p:txBody>
          <a:bodyPr spcFirstLastPara="1" wrap="square" lIns="91425" tIns="91425" rIns="91425" bIns="91425" anchor="t" anchorCtr="0">
            <a:noAutofit/>
          </a:bodyPr>
          <a:lstStyle/>
          <a:p>
            <a:pPr marL="334011" indent="-285750">
              <a:lnSpc>
                <a:spcPct val="150000"/>
              </a:lnSpc>
              <a:buFont typeface="Wingdings" panose="05000000000000000000" pitchFamily="2" charset="2"/>
              <a:buChar char="n"/>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lnSpc>
                <a:spcPct val="150000"/>
              </a:lnSpc>
              <a:buNone/>
            </a:pPr>
            <a:endParaRPr lang="en-US" dirty="0"/>
          </a:p>
          <a:p>
            <a:pPr marL="334011" indent="-285750">
              <a:lnSpc>
                <a:spcPct val="150000"/>
              </a:lnSpc>
              <a:buFont typeface="Wingdings" panose="05000000000000000000" pitchFamily="2" charset="2"/>
              <a:buChar char="n"/>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472663" y="552821"/>
            <a:ext cx="7134712"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100" dirty="0">
                <a:solidFill>
                  <a:srgbClr val="0070C0"/>
                </a:solidFill>
              </a:rPr>
              <a:t>The Story of Breaking Red</a:t>
            </a:r>
            <a:endParaRPr sz="2100" dirty="0">
              <a:solidFill>
                <a:srgbClr val="0070C0"/>
              </a:solidFill>
            </a:endParaRPr>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220386" y="1254286"/>
            <a:ext cx="3200400" cy="32004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C2F49F4D-5846-1410-D6BA-3AE216C1362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81709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256275"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TL3</a:t>
            </a:r>
            <a:endParaRPr b="1"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TL4</a:t>
            </a:r>
            <a:endParaRPr b="1"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TL5</a:t>
            </a:r>
            <a:endParaRPr b="1"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256275"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TL1</a:t>
            </a:r>
            <a:endParaRPr b="1"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OUR</a:t>
            </a:r>
            <a:r>
              <a:rPr lang="zh-CN" altLang="en-US" dirty="0">
                <a:solidFill>
                  <a:srgbClr val="0070C0"/>
                </a:solidFill>
              </a:rPr>
              <a:t> </a:t>
            </a:r>
            <a:r>
              <a:rPr lang="en-US" altLang="zh-CN" dirty="0">
                <a:solidFill>
                  <a:srgbClr val="0070C0"/>
                </a:solidFill>
              </a:rPr>
              <a:t>TEAM</a:t>
            </a:r>
            <a:endParaRPr dirty="0">
              <a:solidFill>
                <a:srgbClr val="0070C0"/>
              </a:solidFill>
            </a:endParaRPr>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07167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b="1" dirty="0"/>
              <a:t>TL</a:t>
            </a:r>
            <a:r>
              <a:rPr lang="en-US" altLang="zh-CN" b="1" dirty="0"/>
              <a:t>6</a:t>
            </a:r>
            <a:endParaRPr lang="en-US" b="1"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6" name="TextBox 5">
            <a:extLst>
              <a:ext uri="{FF2B5EF4-FFF2-40B4-BE49-F238E27FC236}">
                <a16:creationId xmlns:a16="http://schemas.microsoft.com/office/drawing/2014/main" id="{C14058EF-8B29-0EDF-CFF8-FCB2E4FF2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00479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23C3883B-19A8-A05A-307C-AAE1680F943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01239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20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lnSpc>
                <a:spcPct val="20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200000"/>
              </a:lnSpc>
              <a:buNone/>
            </a:pPr>
            <a:r>
              <a:rPr lang="en" sz="1200" dirty="0">
                <a:latin typeface="Press Start 2P"/>
              </a:rPr>
              <a:t>Notes:</a:t>
            </a:r>
          </a:p>
          <a:p>
            <a:pPr marL="171450" indent="-171450">
              <a:lnSpc>
                <a:spcPct val="200000"/>
              </a:lnSpc>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lnSpc>
                <a:spcPct val="200000"/>
              </a:lnSpc>
              <a:buFont typeface="Arial" panose="020B0604020202020204" pitchFamily="34" charset="0"/>
              <a:buChar char="•"/>
            </a:pPr>
            <a:endParaRPr lang="en-US" sz="1200" dirty="0">
              <a:solidFill>
                <a:schemeClr val="hlink"/>
              </a:solidFill>
              <a:uFill>
                <a:noFill/>
              </a:uFill>
            </a:endParaRPr>
          </a:p>
          <a:p>
            <a:pPr marL="0" indent="0">
              <a:lnSpc>
                <a:spcPct val="200000"/>
              </a:lnSpc>
              <a:buNone/>
            </a:pPr>
            <a:endParaRPr lang="en" sz="1200" dirty="0">
              <a:solidFill>
                <a:schemeClr val="hlink"/>
              </a:solidFill>
              <a:uFill>
                <a:noFill/>
              </a:uFill>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lvl="0" indent="0" algn="l" rtl="0">
              <a:lnSpc>
                <a:spcPct val="20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200000"/>
              </a:lnSpc>
              <a:spcBef>
                <a:spcPts val="0"/>
              </a:spcBef>
              <a:spcAft>
                <a:spcPts val="0"/>
              </a:spcAft>
              <a:buSzPts val="1400"/>
              <a:buChar char="●"/>
            </a:pPr>
            <a:endParaRPr lang="en" sz="1100" dirty="0">
              <a:solidFill>
                <a:schemeClr val="hlink"/>
              </a:solidFill>
              <a:uFill>
                <a:noFill/>
              </a:uFill>
            </a:endParaRPr>
          </a:p>
          <a:p>
            <a:pPr marL="139700" lvl="0" indent="0" algn="l" rtl="0">
              <a:lnSpc>
                <a:spcPct val="20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 Main Menu</a:t>
            </a:r>
            <a:endParaRPr sz="2000" dirty="0">
              <a:solidFill>
                <a:srgbClr val="0070C0"/>
              </a:solidFill>
            </a:endParaRPr>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E60B82-017B-91E3-F4A2-35096EE070D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425487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lnSpc>
                <a:spcPct val="150000"/>
              </a:lnSpc>
              <a:buNone/>
            </a:pPr>
            <a:endParaRPr lang="en-US" sz="1200" dirty="0">
              <a:latin typeface="Press Start 2P"/>
              <a:sym typeface="Press Start 2P"/>
            </a:endParaRP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lnSpc>
                <a:spcPct val="150000"/>
              </a:lnSpc>
              <a:buFont typeface="Arial" panose="020B0604020202020204" pitchFamily="34" charset="0"/>
              <a:buChar char="•"/>
            </a:pPr>
            <a:endParaRPr lang="en-US" sz="1200" dirty="0">
              <a:solidFill>
                <a:schemeClr val="hlink"/>
              </a:solidFill>
              <a:uFill>
                <a:noFill/>
              </a:uFill>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2: Character Creator</a:t>
            </a:r>
            <a:endParaRPr sz="2000" dirty="0">
              <a:solidFill>
                <a:srgbClr val="0070C0"/>
              </a:solidFill>
            </a:endParaRPr>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A7A439-5BE2-F3A3-71BB-28DE2E4AD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9176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1402</TotalTime>
  <Words>1877</Words>
  <Application>Microsoft Office PowerPoint</Application>
  <PresentationFormat>On-screen Show (16:9)</PresentationFormat>
  <Paragraphs>300</Paragraphs>
  <Slides>49</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Encode Sans Medium</vt:lpstr>
      <vt:lpstr>Wingdings</vt:lpstr>
      <vt:lpstr>Press Start 2P</vt:lpstr>
      <vt:lpstr>Arial</vt:lpstr>
      <vt:lpstr>Calibri</vt:lpstr>
      <vt:lpstr>Fredoka One</vt:lpstr>
      <vt:lpstr>Y2K Console Style MK Campaign by Slidesgo</vt:lpstr>
      <vt:lpstr>Green Sky Games</vt:lpstr>
      <vt:lpstr>About Us</vt:lpstr>
      <vt:lpstr>PowerPoint Presentation</vt:lpstr>
      <vt:lpstr>OUR GOALS</vt:lpstr>
      <vt:lpstr>The Story of Breaking Red</vt:lpstr>
      <vt:lpstr>OUR TEAM</vt:lpstr>
      <vt:lpstr>Storyboard</vt:lpstr>
      <vt:lpstr>Scene 1: Main Menu</vt:lpstr>
      <vt:lpstr>Scene 2: Character Creator</vt:lpstr>
      <vt:lpstr>Scene 3: Prologue to Game</vt:lpstr>
      <vt:lpstr>Scene 4: Play Tutorial Scene</vt:lpstr>
      <vt:lpstr>Scene 5: Enter the Forest</vt:lpstr>
      <vt:lpstr>Scene 6: Explore the Forest</vt:lpstr>
      <vt:lpstr>Scene 7: Enter the Lake</vt:lpstr>
      <vt:lpstr>Scene 8: Explore the Lake</vt:lpstr>
      <vt:lpstr>Scene 9: The Final Area</vt:lpstr>
      <vt:lpstr>Scene 10: Victory Screens</vt:lpstr>
      <vt:lpstr>Diagrams</vt:lpstr>
      <vt:lpstr>CONTEXT DIAGRAM</vt:lpstr>
      <vt:lpstr>PowerPoint Presentation</vt:lpstr>
      <vt:lpstr>PowerPoint Presentation</vt:lpstr>
      <vt:lpstr>Individual Use Case</vt:lpstr>
      <vt:lpstr>TL6:Liz – Menus/UI </vt:lpstr>
      <vt:lpstr>TL6:Liz - Use Case</vt:lpstr>
      <vt:lpstr>PowerPoint Presentation</vt:lpstr>
      <vt:lpstr>TL1:Bidhan – Game Save System</vt:lpstr>
      <vt:lpstr>TL1:Bidhan - Use Case</vt:lpstr>
      <vt:lpstr>TL1:Bidhan – Game Save System Overview</vt:lpstr>
      <vt:lpstr>TL3:Mark – Main Character Creator</vt:lpstr>
      <vt:lpstr>PowerPoint Presentation</vt:lpstr>
      <vt:lpstr>PowerPoint Presentation</vt:lpstr>
      <vt:lpstr>TL2:Alex – LEVEL LOADER Diagram 1</vt:lpstr>
      <vt:lpstr>PowerPoint Presentation</vt:lpstr>
      <vt:lpstr>PowerPoint Presentation</vt:lpstr>
      <vt:lpstr>PowerPoint Presentation</vt:lpstr>
      <vt:lpstr>PowerPoint Presentation</vt:lpstr>
      <vt:lpstr>TL5:Hengyi – SCENE ENGINE DFD1</vt:lpstr>
      <vt:lpstr>TL5:Hengyi – SCENE ENGINE Class Diagram</vt:lpstr>
      <vt:lpstr>PowerPoint Presentation</vt:lpstr>
      <vt:lpstr>TL5:Hengyi – SCENE ENGINE OVERVIEW</vt:lpstr>
      <vt:lpstr>TL2:Todd – NPCs/Story Diagram 1 </vt:lpstr>
      <vt:lpstr>TL2:Todd – NPCs/Story Diagram 2</vt:lpstr>
      <vt:lpstr>TL2:Todd – NPCs/Story Class Diagram</vt:lpstr>
      <vt:lpstr>TL2:Todd – NPCs/Story Use Case</vt:lpstr>
      <vt:lpstr>PowerPoint Presentation</vt:lpstr>
      <vt:lpstr>TL4:Shan – COLLECTABLES, POWER-UPS,INVENTORY Data Flow</vt:lpstr>
      <vt:lpstr>TL4:Shan – COLLECTABLES, POWER-UPS,INVENTORY Use Case</vt:lpstr>
      <vt:lpstr>TL4:Shan – COLLECTABLES, POWER-UPS,INVENTORY Overview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darkl</dc:creator>
  <cp:lastModifiedBy>darkl</cp:lastModifiedBy>
  <cp:revision>290</cp:revision>
  <dcterms:modified xsi:type="dcterms:W3CDTF">2025-02-18T15:31:09Z</dcterms:modified>
</cp:coreProperties>
</file>